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sldIdLst>
    <p:sldId id="273" r:id="rId5"/>
    <p:sldId id="286" r:id="rId6"/>
    <p:sldId id="290" r:id="rId7"/>
    <p:sldId id="292" r:id="rId8"/>
    <p:sldId id="303" r:id="rId9"/>
    <p:sldId id="294" r:id="rId10"/>
    <p:sldId id="380" r:id="rId11"/>
    <p:sldId id="383" r:id="rId12"/>
    <p:sldId id="288" r:id="rId13"/>
    <p:sldId id="381" r:id="rId14"/>
    <p:sldId id="300" r:id="rId15"/>
    <p:sldId id="308" r:id="rId16"/>
    <p:sldId id="297" r:id="rId17"/>
    <p:sldId id="301" r:id="rId18"/>
    <p:sldId id="269" r:id="rId19"/>
    <p:sldId id="382" r:id="rId20"/>
    <p:sldId id="291" r:id="rId21"/>
    <p:sldId id="369" r:id="rId2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AeNNpCPt6nhhvBJuIUTKw==" hashData="BsdPZrAKr4mCnAZVeGV6jLzPuGaBm6drIbMp/wg50g7kuAqakUsZrrVku11a5gfXgV+gfEqXibp/ggLYRSrZX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72" autoAdjust="0"/>
  </p:normalViewPr>
  <p:slideViewPr>
    <p:cSldViewPr snapToGrid="0">
      <p:cViewPr varScale="1">
        <p:scale>
          <a:sx n="66" d="100"/>
          <a:sy n="6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yam\Desktop\sayam%20(jpndata.corp.nuskin.netuser)\Product%20Development\2020%20Launch\New%20TFEP\&#12467;&#12531;&#12475;&#12503;&#12488;\ageLOC%20TFEP%20&#23448;&#33021;&#35413;&#20385;&#12539;&#28288;&#36275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yam\Desktop\sayam%20(jpndata.corp.nuskin.netuser)\Product%20Development\2020%20Launch\New%20TFEP\&#12467;&#12531;&#12475;&#12503;&#12488;\ageLOC%20TFEP%20&#23448;&#33021;&#35413;&#20385;&#12539;&#28288;&#36275;&#2423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yam\Desktop\sayam%20(jpndata.corp.nuskin.netuser)\Product%20Development\2020%20Launch\New%20TFEP\&#12467;&#12531;&#12475;&#12503;&#12488;\ageLOC%20TFEP%20&#23448;&#33021;&#35413;&#20385;&#12539;&#28288;&#36275;&#2423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yam\Desktop\sayam%20(jpndata.corp.nuskin.netuser)\Product%20Development\2020%20Launch\New%20TFEP\&#12467;&#12531;&#12475;&#12503;&#12488;\ageLOC%20TFEP%20&#23448;&#33021;&#35413;&#20385;&#12539;&#28288;&#36275;&#2423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9BD-45B7-8B0C-6775B80569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9BD-45B7-8B0C-6775B805696A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9BD-45B7-8B0C-6775B805696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9BD-45B7-8B0C-6775B805696A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9BD-45B7-8B0C-6775B80569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BD-45B7-8B0C-6775B8056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BD-45B7-8B0C-6775B805696A}"/>
                </c:ext>
              </c:extLst>
            </c:dLbl>
            <c:dLbl>
              <c:idx val="2"/>
              <c:layout>
                <c:manualLayout>
                  <c:x val="8.5453222949165644E-3"/>
                  <c:y val="-6.7840409890578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FF00FF"/>
                        </a:solidFill>
                        <a:latin typeface="小塚ゴシック Pr6N R" panose="020B0400000000000000" pitchFamily="34" charset="-128"/>
                        <a:ea typeface="小塚ゴシック Pr6N R" panose="020B0400000000000000" pitchFamily="34" charset="-128"/>
                        <a:cs typeface="+mn-cs"/>
                      </a:defRPr>
                    </a:pPr>
                    <a:r>
                      <a:rPr lang="ja-JP" altLang="en-US" sz="2000" baseline="0" dirty="0">
                        <a:solidFill>
                          <a:srgbClr val="FF00FF"/>
                        </a:solidFill>
                        <a:latin typeface="小塚ゴシック Pr6N R" panose="020B0400000000000000" pitchFamily="34" charset="-128"/>
                        <a:ea typeface="小塚ゴシック Pr6N R" panose="020B0400000000000000" pitchFamily="34" charset="-128"/>
                      </a:rPr>
                      <a:t>エイジング ケア
</a:t>
                    </a:r>
                    <a:r>
                      <a:rPr lang="ja-JP" altLang="en-US" sz="2800" baseline="0" dirty="0">
                        <a:solidFill>
                          <a:srgbClr val="FF00FF"/>
                        </a:solidFill>
                        <a:latin typeface="小塚ゴシック Pr6N R" panose="020B0400000000000000" pitchFamily="34" charset="-128"/>
                        <a:ea typeface="小塚ゴシック Pr6N R" panose="020B0400000000000000" pitchFamily="34" charset="-128"/>
                      </a:rPr>
                      <a:t>約</a:t>
                    </a:r>
                    <a:r>
                      <a:rPr lang="en-US" altLang="ja-JP" sz="2800" baseline="0" dirty="0">
                        <a:solidFill>
                          <a:srgbClr val="FF00FF"/>
                        </a:solidFill>
                        <a:latin typeface="小塚ゴシック Pr6N R" panose="020B0400000000000000" pitchFamily="34" charset="-128"/>
                        <a:ea typeface="小塚ゴシック Pr6N R" panose="020B0400000000000000" pitchFamily="34" charset="-128"/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00FF"/>
                      </a:solidFill>
                      <a:latin typeface="小塚ゴシック Pr6N R" panose="020B0400000000000000" pitchFamily="34" charset="-128"/>
                      <a:ea typeface="小塚ゴシック Pr6N R" panose="020B0400000000000000" pitchFamily="34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319240711266147"/>
                      <c:h val="0.397353577652943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9BD-45B7-8B0C-6775B80569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BD-45B7-8B0C-6775B80569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BD-45B7-8B0C-6775B8056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小塚ゴシック Pr6N R" panose="020B0400000000000000" pitchFamily="34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Sheet3!$B$3:$B$7</c:f>
              <c:strCache>
                <c:ptCount val="5"/>
                <c:pt idx="0">
                  <c:v>モイスチャー</c:v>
                </c:pt>
                <c:pt idx="1">
                  <c:v>ホワイトニング</c:v>
                </c:pt>
                <c:pt idx="2">
                  <c:v>アンチエイジング</c:v>
                </c:pt>
                <c:pt idx="3">
                  <c:v>敏感肌</c:v>
                </c:pt>
                <c:pt idx="4">
                  <c:v>アクネ</c:v>
                </c:pt>
              </c:strCache>
            </c:strRef>
          </c:cat>
          <c:val>
            <c:numRef>
              <c:f>Sheet3!$C$3:$C$7</c:f>
              <c:numCache>
                <c:formatCode>0.00%</c:formatCode>
                <c:ptCount val="5"/>
                <c:pt idx="0">
                  <c:v>0.36099999999999999</c:v>
                </c:pt>
                <c:pt idx="1">
                  <c:v>0.189</c:v>
                </c:pt>
                <c:pt idx="2">
                  <c:v>0.379</c:v>
                </c:pt>
                <c:pt idx="3">
                  <c:v>4.7E-2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BD-45B7-8B0C-6775B805696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Sheet4!$C$3:$C$14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2017(見込)</c:v>
                </c:pt>
                <c:pt idx="11">
                  <c:v>2018(予測)</c:v>
                </c:pt>
              </c:strCache>
            </c:strRef>
          </c:cat>
          <c:val>
            <c:numRef>
              <c:f>Sheet4!$D$3:$D$14</c:f>
              <c:numCache>
                <c:formatCode>#,##0_);[Red]\(#,##0\)</c:formatCode>
                <c:ptCount val="12"/>
                <c:pt idx="0">
                  <c:v>295200</c:v>
                </c:pt>
                <c:pt idx="1">
                  <c:v>305200</c:v>
                </c:pt>
                <c:pt idx="2">
                  <c:v>307100</c:v>
                </c:pt>
                <c:pt idx="3">
                  <c:v>321200</c:v>
                </c:pt>
                <c:pt idx="4">
                  <c:v>332100</c:v>
                </c:pt>
                <c:pt idx="5">
                  <c:v>343950</c:v>
                </c:pt>
                <c:pt idx="6">
                  <c:v>349000</c:v>
                </c:pt>
                <c:pt idx="7">
                  <c:v>359950</c:v>
                </c:pt>
                <c:pt idx="8">
                  <c:v>381650</c:v>
                </c:pt>
                <c:pt idx="9">
                  <c:v>401750</c:v>
                </c:pt>
                <c:pt idx="10">
                  <c:v>425700</c:v>
                </c:pt>
                <c:pt idx="11">
                  <c:v>446800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9-4E3E-BA09-9BB0BB336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455192216"/>
        <c:axId val="455197792"/>
      </c:barChart>
      <c:catAx>
        <c:axId val="45519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197792"/>
        <c:crosses val="autoZero"/>
        <c:auto val="1"/>
        <c:lblAlgn val="ctr"/>
        <c:lblOffset val="100"/>
        <c:noMultiLvlLbl val="0"/>
      </c:catAx>
      <c:valAx>
        <c:axId val="455197792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519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Sheet7!$B$2:$B$5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2017(見込)</c:v>
                </c:pt>
              </c:strCache>
            </c:strRef>
          </c:cat>
          <c:val>
            <c:numRef>
              <c:f>Sheet7!$C$2:$C$5</c:f>
              <c:numCache>
                <c:formatCode>#,##0_);[Red]\(#,##0\)</c:formatCode>
                <c:ptCount val="4"/>
                <c:pt idx="0">
                  <c:v>100200</c:v>
                </c:pt>
                <c:pt idx="1">
                  <c:v>105000</c:v>
                </c:pt>
                <c:pt idx="2">
                  <c:v>110050</c:v>
                </c:pt>
                <c:pt idx="3">
                  <c:v>118000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C-4B56-9D3A-06D0F588E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684960"/>
        <c:axId val="676685616"/>
      </c:barChart>
      <c:catAx>
        <c:axId val="6766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6685616"/>
        <c:crosses val="autoZero"/>
        <c:auto val="1"/>
        <c:lblAlgn val="ctr"/>
        <c:lblOffset val="100"/>
        <c:noMultiLvlLbl val="0"/>
      </c:catAx>
      <c:valAx>
        <c:axId val="676685616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668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Sheet2!$B$3:$B$10</c:f>
              <c:strCache>
                <c:ptCount val="8"/>
                <c:pt idx="0">
                  <c:v>顔全体に立体感*2をもたらす</c:v>
                </c:pt>
                <c:pt idx="1">
                  <c:v>肌をふっくらさせる</c:v>
                </c:pt>
                <c:pt idx="2">
                  <c:v>乾燥による小ジワを目立たなくする</c:v>
                </c:pt>
                <c:pt idx="3">
                  <c:v>目元にハリを与える</c:v>
                </c:pt>
                <c:pt idx="4">
                  <c:v>肌を引き締める</c:v>
                </c:pt>
                <c:pt idx="5">
                  <c:v>肌に弾力を与える</c:v>
                </c:pt>
                <c:pt idx="6">
                  <c:v>肌にハリを与える</c:v>
                </c:pt>
                <c:pt idx="7">
                  <c:v>肌のキメを整える</c:v>
                </c:pt>
              </c:strCache>
            </c:strRef>
          </c:cat>
          <c:val>
            <c:numRef>
              <c:f>Sheet2!$C$3:$C$10</c:f>
              <c:numCache>
                <c:formatCode>0%</c:formatCode>
                <c:ptCount val="8"/>
                <c:pt idx="0">
                  <c:v>0.84</c:v>
                </c:pt>
                <c:pt idx="1">
                  <c:v>0.84</c:v>
                </c:pt>
                <c:pt idx="2">
                  <c:v>0.84</c:v>
                </c:pt>
                <c:pt idx="3">
                  <c:v>0.88</c:v>
                </c:pt>
                <c:pt idx="4">
                  <c:v>0.91</c:v>
                </c:pt>
                <c:pt idx="5">
                  <c:v>0.91</c:v>
                </c:pt>
                <c:pt idx="6">
                  <c:v>0.94</c:v>
                </c:pt>
                <c:pt idx="7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5-4C5E-BFBB-A5363FA7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37"/>
        <c:axId val="455121368"/>
        <c:axId val="455120056"/>
      </c:barChart>
      <c:catAx>
        <c:axId val="45512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455120056"/>
        <c:crosses val="autoZero"/>
        <c:auto val="1"/>
        <c:lblAlgn val="ctr"/>
        <c:lblOffset val="100"/>
        <c:noMultiLvlLbl val="0"/>
      </c:catAx>
      <c:valAx>
        <c:axId val="45512005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45512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CB0D-9B7A-474D-A13B-442125E771F8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69414-814F-4975-8B47-DAD8B77DC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90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27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8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7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62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460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48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2468A-9871-43EF-A4FC-1DB4B3FFE6B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10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94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71890-35E5-4C85-885B-931A695C476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3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06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26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90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7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97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ja-JP" sz="1200" dirty="0">
              <a:latin typeface="+mn-lt"/>
              <a:ea typeface="小塚ゴシック Pr6N R" panose="020B04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48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en-US" altLang="ja-JP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9414-814F-4975-8B47-DAD8B77DC5C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2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A76DE1-8320-4412-8C70-438D0953C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269C5B-9937-4017-9114-6B93A5039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CEA4CA-C943-4BB1-9927-5B460CB9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C738F2-0758-4D90-A83E-1FDDB17E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59DD6-1778-4688-8BF5-93C33AC2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3DA0BB-D49C-4060-8669-75DC75BB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B53097-72D2-45FD-95EA-98F9AA44B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D07971-5E5C-4932-A01A-E3923E08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47247-F79B-45D5-8134-AF3AED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387012-D6B5-468B-9F02-659F37DE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1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E0CBF8-FC0A-4EA0-9D54-36FAFEEBD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FF30E7-CFF6-44D6-BC83-CA9BE2276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F6607-5DAA-4DDD-9B4F-00278847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143D86-B087-408C-8A22-58557CC0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A0D28-1150-4A5A-BE0B-645E176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4D0062-6CE0-4032-8483-B486562F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7208B7-3C12-4A65-B03D-C7CEA72C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A0039D-165B-4EB6-B9CE-1981C704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2AFDCD-B127-4AAA-B293-20A2B92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523A2-0E92-4307-AD77-2898675C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86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AA53B6-F418-42F2-B0A3-D65E7B53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0DCB12-F471-4F73-85B2-F1BE6AB8D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82C3E6-3D7E-4835-AA2B-8EA4BA78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A73500-8D63-4858-8F92-9DE2B808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71091D-C322-4AAE-B165-9DD18DBC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48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93D44-236B-4533-9891-1569FCFF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BFD794-4181-443B-9845-11341D9BD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8E5B6A-D70E-47C0-915A-50FB7544E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3FBCFC-2163-4EC2-ADC7-0DF44B13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F0E41E-490C-479E-912A-F76C8AAF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AD995B-5CEE-4509-AF40-9ED8C0AC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83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73FFE-6C91-4885-B0E0-4220ADE6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AE0A19-B97C-4A77-8649-7CD04B6C5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ACC998-25A1-4278-843B-A92A071D7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177B8A2-24AD-469C-B820-A78501A8C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D9AC2B-8693-40D8-BB6B-60C5A25CB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2F14005-C7A9-41E4-B5FA-D3B2FE33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2C306A-9AB4-4694-92E1-E47CD7D4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CE642A-0258-4A0A-8233-DDA20945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07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899A0-5C8B-4F90-8D59-E9F006C0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BC02A0-373C-42E3-8D13-91C7DC87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DF969C-AFAF-45BD-A0DE-DC4D69AA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D1BCD0-8982-4242-930C-D5C74F0F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38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B2BE2C-93E1-4D96-A529-5B2B278D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B79DAD-D03E-479D-9CE8-F52A8DAB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EECA2B-12D9-492D-8B55-CA7B7606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2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4E53D-5EE3-4D40-BDF8-7ED1ED63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0FE29-6478-44AA-91F7-149EA340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ADDA98-17AD-4E9B-AD7F-4F6EF773D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2A57E3-3445-4C8C-8FEF-400C8292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037902-C124-48AA-9C22-FB659C45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AFCFDC-40F8-453C-B84F-E2CB01BF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CD6B1-FF56-443B-8804-B7CBA02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0208B8-49E8-4B91-B3FE-187EF940D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1F5994-3F81-4203-A50B-53463295A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C1610C-EAED-4E7D-B07C-40D7B2BC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57A2BA-1766-4EBC-9FAE-000A373B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4A2401-94A4-4FBA-8CDE-068E0503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1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21DFA6-42EB-4A42-AEA0-CE39FF93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B93610-E4DE-4C86-B522-C4721259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64C2EA-D33F-4D29-BEA1-77880A0B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1F8A-6DEA-44D5-82D1-A1D09E93CA57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209BA8-9560-418B-AF16-957B2216B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DB9D3-C6A5-4BD9-855F-20A0B5572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9106-0733-4379-A64F-BF92D595B5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1F8D3BD-2B4D-4CC1-9F26-F9BCC30A6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34"/>
          <a:stretch/>
        </p:blipFill>
        <p:spPr>
          <a:xfrm>
            <a:off x="0" y="0"/>
            <a:ext cx="6445405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4BA97DE-8195-43F0-9DDC-DD92723C4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71" y="2385843"/>
            <a:ext cx="5241073" cy="1876647"/>
          </a:xfrm>
        </p:spPr>
        <p:txBody>
          <a:bodyPr>
            <a:normAutofit/>
          </a:bodyPr>
          <a:lstStyle/>
          <a:p>
            <a:pPr algn="l"/>
            <a:r>
              <a:rPr lang="en-US" altLang="ja-JP" sz="2200" dirty="0" err="1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lang="en-US" altLang="ja-JP" sz="2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®</a:t>
            </a:r>
            <a:br>
              <a:rPr lang="en-US" altLang="ja-JP" sz="2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</a:br>
            <a:r>
              <a:rPr lang="ja-JP" altLang="en-US" sz="2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トゥルー フェイス エッセンス プラス</a:t>
            </a:r>
            <a:br>
              <a:rPr lang="en-US" altLang="ja-JP" sz="2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</a:br>
            <a:br>
              <a:rPr lang="en-US" altLang="ja-JP" sz="2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</a:br>
            <a:r>
              <a:rPr lang="ja-JP" altLang="en-US" sz="4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製品トレーニング</a:t>
            </a:r>
            <a:endParaRPr kumimoji="1" lang="ja-JP" altLang="en-US" sz="4000" b="1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04CBBE-7BDD-4A27-B893-6406A4C8A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6" b="26977"/>
          <a:stretch/>
        </p:blipFill>
        <p:spPr>
          <a:xfrm>
            <a:off x="0" y="414802"/>
            <a:ext cx="2928665" cy="5347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1E16711-6BA2-4B9B-A341-13C162F9B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391" y="1845525"/>
            <a:ext cx="3871296" cy="3761558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4DDBF1-F5B4-4390-BFDC-AE26336BE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687" y="6053132"/>
            <a:ext cx="973490" cy="670735"/>
          </a:xfrm>
          <a:prstGeom prst="rect">
            <a:avLst/>
          </a:prstGeom>
        </p:spPr>
      </p:pic>
      <p:pic>
        <p:nvPicPr>
          <p:cNvPr id="5" name="図 4" descr="プレート, 挿絵 が含まれている画像&#10;&#10;自動的に生成された説明">
            <a:extLst>
              <a:ext uri="{FF2B5EF4-FFF2-40B4-BE49-F238E27FC236}">
                <a16:creationId xmlns:a16="http://schemas.microsoft.com/office/drawing/2014/main" id="{13B9685D-3FEE-4577-AC5A-95352DE22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4" y="947876"/>
            <a:ext cx="2976631" cy="8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1954C8-0671-4C7D-AB5E-B0C482C6DE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65DD28C-03C6-4C46-8E94-67124EB43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188">
            <a:off x="2510892" y="1421230"/>
            <a:ext cx="7170213" cy="4913849"/>
          </a:xfrm>
          <a:prstGeom prst="rect">
            <a:avLst/>
          </a:prstGeo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9399B165-E7F8-4D77-848C-4CEF3692F5D9}"/>
              </a:ext>
            </a:extLst>
          </p:cNvPr>
          <p:cNvSpPr txBox="1">
            <a:spLocks/>
          </p:cNvSpPr>
          <p:nvPr/>
        </p:nvSpPr>
        <p:spPr>
          <a:xfrm>
            <a:off x="815592" y="1414429"/>
            <a:ext cx="10560816" cy="4096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美しい輪郭を支える働きに着目した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ニュー スキン独自の先端サイエンス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ja-JP" altLang="en-US" sz="60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「輪郭サイエンス」</a:t>
            </a:r>
            <a:endParaRPr lang="en-US" altLang="ja-JP" sz="6000" dirty="0">
              <a:solidFill>
                <a:srgbClr val="FF3399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19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DB367F-8382-481C-9996-9AB08A184CA9}"/>
              </a:ext>
            </a:extLst>
          </p:cNvPr>
          <p:cNvGrpSpPr/>
          <p:nvPr/>
        </p:nvGrpSpPr>
        <p:grpSpPr>
          <a:xfrm>
            <a:off x="413383" y="2083836"/>
            <a:ext cx="4112474" cy="3455971"/>
            <a:chOff x="742968" y="3519377"/>
            <a:chExt cx="3625963" cy="3047125"/>
          </a:xfrm>
        </p:grpSpPr>
        <p:sp>
          <p:nvSpPr>
            <p:cNvPr id="17" name="字幕 2">
              <a:extLst>
                <a:ext uri="{FF2B5EF4-FFF2-40B4-BE49-F238E27FC236}">
                  <a16:creationId xmlns:a16="http://schemas.microsoft.com/office/drawing/2014/main" id="{627ECE4F-5DD6-4396-A610-CC86514D52D1}"/>
                </a:ext>
              </a:extLst>
            </p:cNvPr>
            <p:cNvSpPr txBox="1">
              <a:spLocks/>
            </p:cNvSpPr>
            <p:nvPr/>
          </p:nvSpPr>
          <p:spPr>
            <a:xfrm>
              <a:off x="742968" y="3967191"/>
              <a:ext cx="3625963" cy="21395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ja-JP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新配合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2800" dirty="0">
                  <a:solidFill>
                    <a:srgbClr val="FF3399"/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ファームプレックス</a:t>
              </a:r>
              <a:endParaRPr lang="en-US" altLang="ja-JP" sz="28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2800" dirty="0">
                  <a:solidFill>
                    <a:srgbClr val="FF3399"/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ブレンド</a:t>
              </a:r>
              <a:endParaRPr lang="en-US" altLang="ja-JP" sz="28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C39A1846-D3A8-43F3-8DFA-EC5402333CDF}"/>
                </a:ext>
              </a:extLst>
            </p:cNvPr>
            <p:cNvSpPr/>
            <p:nvPr/>
          </p:nvSpPr>
          <p:spPr>
            <a:xfrm>
              <a:off x="1007734" y="3519377"/>
              <a:ext cx="3096433" cy="3047125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楕円 5">
            <a:extLst>
              <a:ext uri="{FF2B5EF4-FFF2-40B4-BE49-F238E27FC236}">
                <a16:creationId xmlns:a16="http://schemas.microsoft.com/office/drawing/2014/main" id="{4083BB24-29AA-448F-A337-365544177F69}"/>
              </a:ext>
            </a:extLst>
          </p:cNvPr>
          <p:cNvSpPr/>
          <p:nvPr/>
        </p:nvSpPr>
        <p:spPr>
          <a:xfrm>
            <a:off x="0" y="2173712"/>
            <a:ext cx="2015945" cy="8360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000A7AD-D7C9-4AF9-A4E1-D5316AE8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41"/>
          <a:stretch/>
        </p:blipFill>
        <p:spPr>
          <a:xfrm>
            <a:off x="0" y="1"/>
            <a:ext cx="12192000" cy="12366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6F743E3-EDB1-4192-8EF3-BF69A898B8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9" t="34671" r="21132" b="29425"/>
          <a:stretch/>
        </p:blipFill>
        <p:spPr>
          <a:xfrm>
            <a:off x="4283018" y="1838201"/>
            <a:ext cx="3625964" cy="3527058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B3C83FD-C16A-4E09-9006-6172DE0BC097}"/>
              </a:ext>
            </a:extLst>
          </p:cNvPr>
          <p:cNvGrpSpPr/>
          <p:nvPr/>
        </p:nvGrpSpPr>
        <p:grpSpPr>
          <a:xfrm>
            <a:off x="7790896" y="2072245"/>
            <a:ext cx="2187240" cy="1984998"/>
            <a:chOff x="922673" y="3519378"/>
            <a:chExt cx="2187240" cy="1984998"/>
          </a:xfrm>
        </p:grpSpPr>
        <p:sp>
          <p:nvSpPr>
            <p:cNvPr id="16" name="字幕 2">
              <a:extLst>
                <a:ext uri="{FF2B5EF4-FFF2-40B4-BE49-F238E27FC236}">
                  <a16:creationId xmlns:a16="http://schemas.microsoft.com/office/drawing/2014/main" id="{17768C1C-6740-4745-BA6F-0D089F80E954}"/>
                </a:ext>
              </a:extLst>
            </p:cNvPr>
            <p:cNvSpPr txBox="1">
              <a:spLocks/>
            </p:cNvSpPr>
            <p:nvPr/>
          </p:nvSpPr>
          <p:spPr>
            <a:xfrm>
              <a:off x="922673" y="4096047"/>
              <a:ext cx="2187240" cy="1388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800" dirty="0" err="1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ageLOC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ブレンド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76FCE9B7-AC93-4A06-97DB-73198CE25F34}"/>
                </a:ext>
              </a:extLst>
            </p:cNvPr>
            <p:cNvSpPr/>
            <p:nvPr/>
          </p:nvSpPr>
          <p:spPr>
            <a:xfrm>
              <a:off x="1007734" y="3519378"/>
              <a:ext cx="2017119" cy="1984998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F0E884B-66F3-4E0D-AF29-30FB68706B12}"/>
              </a:ext>
            </a:extLst>
          </p:cNvPr>
          <p:cNvGrpSpPr/>
          <p:nvPr/>
        </p:nvGrpSpPr>
        <p:grpSpPr>
          <a:xfrm>
            <a:off x="9712969" y="3844756"/>
            <a:ext cx="2187240" cy="1984998"/>
            <a:chOff x="922673" y="3519378"/>
            <a:chExt cx="2187240" cy="1984998"/>
          </a:xfrm>
        </p:grpSpPr>
        <p:sp>
          <p:nvSpPr>
            <p:cNvPr id="22" name="字幕 2">
              <a:extLst>
                <a:ext uri="{FF2B5EF4-FFF2-40B4-BE49-F238E27FC236}">
                  <a16:creationId xmlns:a16="http://schemas.microsoft.com/office/drawing/2014/main" id="{D84150E9-7A90-4715-9439-39151AC9DAA8}"/>
                </a:ext>
              </a:extLst>
            </p:cNvPr>
            <p:cNvSpPr txBox="1">
              <a:spLocks/>
            </p:cNvSpPr>
            <p:nvPr/>
          </p:nvSpPr>
          <p:spPr>
            <a:xfrm>
              <a:off x="922673" y="4096047"/>
              <a:ext cx="2187240" cy="1388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コエンザイム</a:t>
              </a:r>
              <a:r>
                <a:rPr lang="en-US" altLang="ja-JP" sz="1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Q10</a:t>
              </a:r>
            </a:p>
            <a:p>
              <a:r>
                <a:rPr lang="ja-JP" altLang="en-US" sz="1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無色カロチノイド</a:t>
              </a:r>
              <a:endParaRPr lang="en-US" altLang="ja-JP" sz="1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1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ティグリーン</a:t>
              </a:r>
              <a:r>
                <a:rPr lang="en-US" altLang="ja-JP" sz="1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97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959E3FC-E1FC-4B49-AF92-6881FE4C599E}"/>
                </a:ext>
              </a:extLst>
            </p:cNvPr>
            <p:cNvSpPr/>
            <p:nvPr/>
          </p:nvSpPr>
          <p:spPr>
            <a:xfrm>
              <a:off x="1007734" y="3519378"/>
              <a:ext cx="2017119" cy="1984998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字幕 2">
            <a:extLst>
              <a:ext uri="{FF2B5EF4-FFF2-40B4-BE49-F238E27FC236}">
                <a16:creationId xmlns:a16="http://schemas.microsoft.com/office/drawing/2014/main" id="{7C1B3E28-D75A-45D7-9956-B630248A5559}"/>
              </a:ext>
            </a:extLst>
          </p:cNvPr>
          <p:cNvSpPr txBox="1">
            <a:spLocks/>
          </p:cNvSpPr>
          <p:nvPr/>
        </p:nvSpPr>
        <p:spPr>
          <a:xfrm>
            <a:off x="1807533" y="5679695"/>
            <a:ext cx="8576931" cy="123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ハリを超えた立体感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へ</a:t>
            </a:r>
            <a:endParaRPr lang="en-US" altLang="ja-JP" sz="6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37EF539-4E05-4ABF-A5DA-74F886123073}"/>
              </a:ext>
            </a:extLst>
          </p:cNvPr>
          <p:cNvSpPr txBox="1"/>
          <p:nvPr/>
        </p:nvSpPr>
        <p:spPr>
          <a:xfrm>
            <a:off x="8807646" y="6581001"/>
            <a:ext cx="357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うるおい効果によるツヤ感で立体的に見せる。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8CBE89-DB0D-46D8-9A56-7C88D40E93FF}"/>
              </a:ext>
            </a:extLst>
          </p:cNvPr>
          <p:cNvSpPr txBox="1"/>
          <p:nvPr/>
        </p:nvSpPr>
        <p:spPr>
          <a:xfrm>
            <a:off x="-214543" y="2434851"/>
            <a:ext cx="242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輪郭サイエンス</a:t>
            </a:r>
            <a:endParaRPr kumimoji="1" lang="ja-JP" altLang="en-US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98DA58A8-7392-4141-8D29-44E3F604CAF3}"/>
              </a:ext>
            </a:extLst>
          </p:cNvPr>
          <p:cNvSpPr/>
          <p:nvPr/>
        </p:nvSpPr>
        <p:spPr>
          <a:xfrm>
            <a:off x="9015277" y="1778724"/>
            <a:ext cx="2383877" cy="8360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6C8DA3A-3986-4DEB-9BFA-A04B4C3645ED}"/>
              </a:ext>
            </a:extLst>
          </p:cNvPr>
          <p:cNvSpPr txBox="1"/>
          <p:nvPr/>
        </p:nvSpPr>
        <p:spPr>
          <a:xfrm>
            <a:off x="8970747" y="1987853"/>
            <a:ext cx="242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kumimoji="1"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サイエンス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E80FCEC-FCDF-47F5-B462-EAC5FA940ACD}"/>
              </a:ext>
            </a:extLst>
          </p:cNvPr>
          <p:cNvSpPr/>
          <p:nvPr/>
        </p:nvSpPr>
        <p:spPr>
          <a:xfrm>
            <a:off x="10444765" y="3545883"/>
            <a:ext cx="1438887" cy="5401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EBE0B41-FD7A-453F-B48E-9390B9573C86}"/>
              </a:ext>
            </a:extLst>
          </p:cNvPr>
          <p:cNvSpPr txBox="1"/>
          <p:nvPr/>
        </p:nvSpPr>
        <p:spPr>
          <a:xfrm>
            <a:off x="9950006" y="3631203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整肌成分</a:t>
            </a:r>
            <a:endParaRPr kumimoji="1" lang="ja-JP" altLang="en-US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EBAA7C0-E4B1-4414-83E7-FCB35440357D}"/>
              </a:ext>
            </a:extLst>
          </p:cNvPr>
          <p:cNvGrpSpPr/>
          <p:nvPr/>
        </p:nvGrpSpPr>
        <p:grpSpPr>
          <a:xfrm>
            <a:off x="-4165" y="158657"/>
            <a:ext cx="4748029" cy="999900"/>
            <a:chOff x="-62712" y="334709"/>
            <a:chExt cx="4748029" cy="999900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F796D751-C13E-46FE-992A-D74A48BFC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36" b="26977"/>
            <a:stretch/>
          </p:blipFill>
          <p:spPr>
            <a:xfrm>
              <a:off x="-62712" y="334709"/>
              <a:ext cx="2541181" cy="463960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4FC6BF6-3CFC-4F0B-847A-C01D4BE7848D}"/>
                </a:ext>
              </a:extLst>
            </p:cNvPr>
            <p:cNvSpPr txBox="1"/>
            <p:nvPr/>
          </p:nvSpPr>
          <p:spPr>
            <a:xfrm>
              <a:off x="45136" y="811389"/>
              <a:ext cx="4640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lag Book" pitchFamily="50" charset="0"/>
                  <a:ea typeface="游ゴシック" panose="020B0400000000000000" pitchFamily="50" charset="-128"/>
                  <a:cs typeface="+mn-cs"/>
                </a:rPr>
                <a:t>TRU FACE®</a:t>
              </a:r>
              <a:r>
                <a:rPr lang="en-US" altLang="ja-JP" sz="2800" b="1" dirty="0">
                  <a:solidFill>
                    <a:schemeClr val="accent1">
                      <a:lumMod val="75000"/>
                    </a:schemeClr>
                  </a:solidFill>
                  <a:latin typeface="Verlag Book" pitchFamily="50" charset="0"/>
                  <a:ea typeface="游ゴシック" panose="020B0400000000000000" pitchFamily="50" charset="-128"/>
                </a:rPr>
                <a:t> ESSENCE PLUS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lag Book" pitchFamily="50" charset="0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63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2113BD0-D224-4075-820F-4307033342F9}"/>
              </a:ext>
            </a:extLst>
          </p:cNvPr>
          <p:cNvSpPr/>
          <p:nvPr/>
        </p:nvSpPr>
        <p:spPr>
          <a:xfrm>
            <a:off x="6417036" y="2105526"/>
            <a:ext cx="5347647" cy="13234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CF1281-AFB1-4ECD-A21F-3C51217E2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8070" r="8223" b="23685"/>
          <a:stretch/>
        </p:blipFill>
        <p:spPr>
          <a:xfrm>
            <a:off x="483657" y="1437107"/>
            <a:ext cx="5347647" cy="203379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306999-2258-476C-9BDA-F5BB9EA87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741"/>
          <a:stretch/>
        </p:blipFill>
        <p:spPr>
          <a:xfrm>
            <a:off x="0" y="1"/>
            <a:ext cx="12192000" cy="1154007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92B5DC42-1423-4B9F-914E-3CEE4C31DD87}"/>
              </a:ext>
            </a:extLst>
          </p:cNvPr>
          <p:cNvSpPr txBox="1">
            <a:spLocks/>
          </p:cNvSpPr>
          <p:nvPr/>
        </p:nvSpPr>
        <p:spPr>
          <a:xfrm>
            <a:off x="47846" y="233504"/>
            <a:ext cx="11031280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使い方と使用ステップ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0" name="字幕 2">
            <a:extLst>
              <a:ext uri="{FF2B5EF4-FFF2-40B4-BE49-F238E27FC236}">
                <a16:creationId xmlns:a16="http://schemas.microsoft.com/office/drawing/2014/main" id="{3FEBB4FE-8410-4BB1-8CF9-7876E8C770B4}"/>
              </a:ext>
            </a:extLst>
          </p:cNvPr>
          <p:cNvSpPr txBox="1">
            <a:spLocks/>
          </p:cNvSpPr>
          <p:nvPr/>
        </p:nvSpPr>
        <p:spPr>
          <a:xfrm>
            <a:off x="6417036" y="2302524"/>
            <a:ext cx="5347647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＜美容液ステップ＞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Me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→部分→マスク→</a:t>
            </a:r>
            <a:r>
              <a:rPr lang="ja-JP" altLang="en-US" sz="2800" dirty="0">
                <a:solidFill>
                  <a:srgbClr val="FF00FF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全顔の最後</a:t>
            </a:r>
            <a:endParaRPr lang="en-US" altLang="ja-JP" sz="2800" dirty="0">
              <a:solidFill>
                <a:srgbClr val="FF00FF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CF5B26B-D414-4565-AF37-6C72F5D1A2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4" t="29293" r="4195" b="23949"/>
          <a:stretch/>
        </p:blipFill>
        <p:spPr>
          <a:xfrm>
            <a:off x="774724" y="3810363"/>
            <a:ext cx="10642552" cy="303895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7B3727-5D92-45FD-9EFE-01161E1258E2}"/>
              </a:ext>
            </a:extLst>
          </p:cNvPr>
          <p:cNvSpPr txBox="1"/>
          <p:nvPr/>
        </p:nvSpPr>
        <p:spPr>
          <a:xfrm>
            <a:off x="8013031" y="6624496"/>
            <a:ext cx="4462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※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他の製品との併用による相乗効果のデータはありません。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F60BE47E-5578-4605-A471-806576CBD44E}"/>
              </a:ext>
            </a:extLst>
          </p:cNvPr>
          <p:cNvSpPr/>
          <p:nvPr/>
        </p:nvSpPr>
        <p:spPr>
          <a:xfrm rot="11129472">
            <a:off x="8788818" y="3339505"/>
            <a:ext cx="264695" cy="79322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1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1AFD18-B478-4E18-B180-ED6BAACA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FE5BBC-B826-4B0E-A951-63FE8692C6A7}"/>
              </a:ext>
            </a:extLst>
          </p:cNvPr>
          <p:cNvSpPr txBox="1"/>
          <p:nvPr/>
        </p:nvSpPr>
        <p:spPr>
          <a:xfrm>
            <a:off x="-34528" y="2921479"/>
            <a:ext cx="7656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革新を遂げたカプセル美容液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en-US" altLang="ja-JP" sz="4000" dirty="0" err="1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lang="en-US" altLang="ja-JP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®</a:t>
            </a:r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トゥルーフェイス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エッセンス プラス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CA79A45-1FA5-4A8D-979F-DC9FA9CC9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6" b="26977"/>
          <a:stretch/>
        </p:blipFill>
        <p:spPr>
          <a:xfrm>
            <a:off x="7385242" y="5071804"/>
            <a:ext cx="3287801" cy="600275"/>
          </a:xfrm>
          <a:prstGeom prst="rect">
            <a:avLst/>
          </a:prstGeom>
        </p:spPr>
      </p:pic>
      <p:pic>
        <p:nvPicPr>
          <p:cNvPr id="12" name="図 11" descr="プレート, 挿絵 が含まれている画像&#10;&#10;自動的に生成された説明">
            <a:extLst>
              <a:ext uri="{FF2B5EF4-FFF2-40B4-BE49-F238E27FC236}">
                <a16:creationId xmlns:a16="http://schemas.microsoft.com/office/drawing/2014/main" id="{C74F124A-D1D4-4327-94E1-EDC8D74A3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16" y="5672079"/>
            <a:ext cx="2976631" cy="8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C93A5C3-52E8-4442-909B-B4C9E8E084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A7500F-4B0B-4E7E-9E33-62D9E2F2D6FB}"/>
              </a:ext>
            </a:extLst>
          </p:cNvPr>
          <p:cNvSpPr txBox="1"/>
          <p:nvPr/>
        </p:nvSpPr>
        <p:spPr>
          <a:xfrm>
            <a:off x="773084" y="389718"/>
            <a:ext cx="5932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満足度</a:t>
            </a:r>
            <a:r>
              <a:rPr lang="en-US" altLang="ja-JP" sz="14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</a:p>
          <a:p>
            <a:pPr algn="ctr"/>
            <a:endParaRPr lang="en-US" altLang="ja-JP" sz="16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40~60</a:t>
            </a:r>
            <a:r>
              <a:rPr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代の女性</a:t>
            </a:r>
            <a:r>
              <a:rPr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33</a:t>
            </a:r>
            <a:r>
              <a:rPr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名を対象に、朝晩</a:t>
            </a:r>
            <a:r>
              <a:rPr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</a:t>
            </a:r>
            <a:r>
              <a:rPr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回</a:t>
            </a:r>
            <a:endParaRPr lang="en-US" altLang="ja-JP" sz="16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12</a:t>
            </a:r>
            <a:r>
              <a:rPr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週間製品を使用したあとの、使用感の満足度</a:t>
            </a:r>
            <a:endParaRPr lang="en-US" altLang="ja-JP" sz="16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endParaRPr kumimoji="1" lang="ja-JP" altLang="en-US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AE4F45-4D7F-484E-8FA6-5C42D03326B1}"/>
              </a:ext>
            </a:extLst>
          </p:cNvPr>
          <p:cNvSpPr txBox="1"/>
          <p:nvPr/>
        </p:nvSpPr>
        <p:spPr>
          <a:xfrm>
            <a:off x="6932428" y="6391033"/>
            <a:ext cx="515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個人の感想です。すべての方に効果を保証するものではありません。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*2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うるおい効果によるツヤ感で立体的に見せる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9D24AD-6C4F-4A55-866C-6921857BF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-5302"/>
            <a:ext cx="5486400" cy="685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D9E062-2417-42B4-AE12-73CE700478AB}"/>
              </a:ext>
            </a:extLst>
          </p:cNvPr>
          <p:cNvSpPr txBox="1"/>
          <p:nvPr/>
        </p:nvSpPr>
        <p:spPr>
          <a:xfrm rot="20592623">
            <a:off x="160584" y="367288"/>
            <a:ext cx="292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Freeland" pitchFamily="50" charset="0"/>
              </a:rPr>
              <a:t>Research 1</a:t>
            </a:r>
            <a:endParaRPr kumimoji="1" lang="ja-JP" altLang="en-US" sz="4000" dirty="0">
              <a:solidFill>
                <a:schemeClr val="bg1"/>
              </a:solidFill>
              <a:latin typeface="Freeland" pitchFamily="50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3C0C5E-33E6-4B50-B3D3-7B3050A6C588}"/>
              </a:ext>
            </a:extLst>
          </p:cNvPr>
          <p:cNvSpPr txBox="1"/>
          <p:nvPr/>
        </p:nvSpPr>
        <p:spPr>
          <a:xfrm>
            <a:off x="1469066" y="6251469"/>
            <a:ext cx="523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※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ニュー スキン調べ。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個人の感想であり、効果・効能を保証するものではありません。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*2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うるおい効果によるツヤ感で立体的に見せる。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0E57AA21-EED1-4F02-B297-75843F8E0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914385"/>
              </p:ext>
            </p:extLst>
          </p:nvPr>
        </p:nvGraphicFramePr>
        <p:xfrm>
          <a:off x="0" y="2221639"/>
          <a:ext cx="6716383" cy="402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637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A8E7420-05A7-40FE-B533-E097EDAC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D6B0BE-7FBE-4CCA-8CD0-69B3AA635850}"/>
              </a:ext>
            </a:extLst>
          </p:cNvPr>
          <p:cNvSpPr txBox="1"/>
          <p:nvPr/>
        </p:nvSpPr>
        <p:spPr>
          <a:xfrm>
            <a:off x="278670" y="221197"/>
            <a:ext cx="119133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実際に使った結果</a:t>
            </a:r>
            <a:r>
              <a:rPr lang="en-US" altLang="ja-JP" sz="14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</a:p>
          <a:p>
            <a:pPr algn="ctr"/>
            <a:endParaRPr lang="en-US" altLang="ja-JP" sz="16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朝晩</a:t>
            </a:r>
            <a:r>
              <a:rPr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</a:t>
            </a:r>
            <a:r>
              <a:rPr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回</a:t>
            </a:r>
            <a:r>
              <a:rPr kumimoji="1"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12</a:t>
            </a:r>
            <a:r>
              <a:rPr kumimoji="1"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週間使用・未使用時の肌と比べた官能評価結果（</a:t>
            </a:r>
            <a:r>
              <a:rPr kumimoji="1" lang="en-US" altLang="ja-JP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n=33</a:t>
            </a:r>
            <a:r>
              <a:rPr kumimoji="1" lang="ja-JP" altLang="en-US" sz="16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）</a:t>
            </a:r>
            <a:endParaRPr kumimoji="1" lang="en-US" altLang="ja-JP" sz="16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E5032D-576A-4AAB-9DED-FCFF0AD73A7B}"/>
              </a:ext>
            </a:extLst>
          </p:cNvPr>
          <p:cNvSpPr txBox="1"/>
          <p:nvPr/>
        </p:nvSpPr>
        <p:spPr>
          <a:xfrm>
            <a:off x="-67583" y="2083831"/>
            <a:ext cx="394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肌のハリ感が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37%</a:t>
            </a:r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あがった</a:t>
            </a:r>
            <a:endParaRPr kumimoji="1" lang="ja-JP" altLang="en-US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34D83F-5EB6-46CE-974A-5E6E43DCDE5F}"/>
              </a:ext>
            </a:extLst>
          </p:cNvPr>
          <p:cNvSpPr txBox="1"/>
          <p:nvPr/>
        </p:nvSpPr>
        <p:spPr>
          <a:xfrm>
            <a:off x="487155" y="3547373"/>
            <a:ext cx="394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肌のトーンが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28%</a:t>
            </a:r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整った</a:t>
            </a:r>
            <a:endParaRPr kumimoji="1" lang="ja-JP" altLang="en-US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0AE25C-34F7-456B-8B59-4C042EB7F494}"/>
              </a:ext>
            </a:extLst>
          </p:cNvPr>
          <p:cNvSpPr txBox="1"/>
          <p:nvPr/>
        </p:nvSpPr>
        <p:spPr>
          <a:xfrm>
            <a:off x="0" y="5010915"/>
            <a:ext cx="347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肌のツヤが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25%</a:t>
            </a:r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増した</a:t>
            </a:r>
            <a:endParaRPr kumimoji="1" lang="ja-JP" altLang="en-US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F3252E-C47C-4EFF-9686-4C0DD4455598}"/>
              </a:ext>
            </a:extLst>
          </p:cNvPr>
          <p:cNvSpPr txBox="1"/>
          <p:nvPr/>
        </p:nvSpPr>
        <p:spPr>
          <a:xfrm>
            <a:off x="8108479" y="2638764"/>
            <a:ext cx="3473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乾燥による小ジワが</a:t>
            </a:r>
            <a:endParaRPr lang="en-US" altLang="ja-JP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kumimoji="1" lang="en-US" altLang="ja-JP" sz="4000" dirty="0">
                <a:solidFill>
                  <a:schemeClr val="accent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23%</a:t>
            </a:r>
            <a:r>
              <a:rPr kumimoji="1"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目立たなくなった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B09F1D-CEA6-4999-BEE6-63F25E3004F8}"/>
              </a:ext>
            </a:extLst>
          </p:cNvPr>
          <p:cNvSpPr txBox="1"/>
          <p:nvPr/>
        </p:nvSpPr>
        <p:spPr>
          <a:xfrm>
            <a:off x="8624471" y="4486228"/>
            <a:ext cx="347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肌が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21%</a:t>
            </a:r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引き締まった</a:t>
            </a:r>
            <a:endParaRPr lang="en-US" altLang="ja-JP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14CA9B-1CF6-4EA7-A246-9E848BAB9C33}"/>
              </a:ext>
            </a:extLst>
          </p:cNvPr>
          <p:cNvSpPr txBox="1"/>
          <p:nvPr/>
        </p:nvSpPr>
        <p:spPr>
          <a:xfrm>
            <a:off x="7478540" y="6366051"/>
            <a:ext cx="536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※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ニュー スキン調べ。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個人の感想であり、効果・効能を保証するものではありません。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92308B9-9B04-4EF2-8CA3-B0AE2EAF3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773" y="1754484"/>
            <a:ext cx="3611123" cy="451390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7A362C-AF4D-4335-A0C5-BB38068E90C4}"/>
              </a:ext>
            </a:extLst>
          </p:cNvPr>
          <p:cNvSpPr txBox="1"/>
          <p:nvPr/>
        </p:nvSpPr>
        <p:spPr>
          <a:xfrm rot="20592623">
            <a:off x="160584" y="367288"/>
            <a:ext cx="292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latin typeface="Freeland" pitchFamily="50" charset="0"/>
              </a:rPr>
              <a:t>Research 2</a:t>
            </a:r>
            <a:endParaRPr kumimoji="1" lang="ja-JP" altLang="en-US" sz="4000" dirty="0">
              <a:solidFill>
                <a:schemeClr val="bg1"/>
              </a:solidFill>
              <a:latin typeface="Freelan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字幕 2">
            <a:extLst>
              <a:ext uri="{FF2B5EF4-FFF2-40B4-BE49-F238E27FC236}">
                <a16:creationId xmlns:a16="http://schemas.microsoft.com/office/drawing/2014/main" id="{A8BED4EA-F567-41A3-B400-62AFB8960D72}"/>
              </a:ext>
            </a:extLst>
          </p:cNvPr>
          <p:cNvSpPr txBox="1">
            <a:spLocks/>
          </p:cNvSpPr>
          <p:nvPr/>
        </p:nvSpPr>
        <p:spPr>
          <a:xfrm>
            <a:off x="536121" y="1959399"/>
            <a:ext cx="11119757" cy="146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・すべての肌タイプの方。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・年齢を重ねた肌のハリや輪郭が気になる方。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・ワンランク上のエイジング ケアを目指す方。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937F315-1BE3-4263-85AF-B24FED369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41"/>
          <a:stretch/>
        </p:blipFill>
        <p:spPr>
          <a:xfrm>
            <a:off x="0" y="1"/>
            <a:ext cx="12192000" cy="1154007"/>
          </a:xfrm>
          <a:prstGeom prst="rect">
            <a:avLst/>
          </a:prstGeom>
        </p:spPr>
      </p:pic>
      <p:sp>
        <p:nvSpPr>
          <p:cNvPr id="20" name="字幕 2">
            <a:extLst>
              <a:ext uri="{FF2B5EF4-FFF2-40B4-BE49-F238E27FC236}">
                <a16:creationId xmlns:a16="http://schemas.microsoft.com/office/drawing/2014/main" id="{6FEA6BB0-7AB2-4B4C-A56C-25C937923C03}"/>
              </a:ext>
            </a:extLst>
          </p:cNvPr>
          <p:cNvSpPr txBox="1">
            <a:spLocks/>
          </p:cNvSpPr>
          <p:nvPr/>
        </p:nvSpPr>
        <p:spPr>
          <a:xfrm>
            <a:off x="47846" y="233504"/>
            <a:ext cx="11031280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こんな方におすすめ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98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F88A785F-1F9E-40C3-BFA0-31B68D268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2"/>
            <a:ext cx="12192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7D6F51-F435-4833-B7CF-117510053B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" t="15608" r="66355" b="9591"/>
          <a:stretch/>
        </p:blipFill>
        <p:spPr>
          <a:xfrm>
            <a:off x="3418217" y="19626"/>
            <a:ext cx="5355566" cy="68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0F3A40-EA68-46C1-B4B2-4FCFB2C01A66}"/>
              </a:ext>
            </a:extLst>
          </p:cNvPr>
          <p:cNvSpPr/>
          <p:nvPr/>
        </p:nvSpPr>
        <p:spPr>
          <a:xfrm>
            <a:off x="2669723" y="3121674"/>
            <a:ext cx="7275946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lag Book" pitchFamily="50" charset="0"/>
                <a:ea typeface="小塚ゴシック Pro R" panose="020B0400000000000000"/>
                <a:cs typeface="ヒラギノ角ゴ Pro W6"/>
              </a:rPr>
              <a:t>* 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ok" pitchFamily="50" charset="0"/>
                <a:ea typeface="小塚ゴシック Pro R" panose="020B0400000000000000"/>
                <a:cs typeface="Times New Roman"/>
              </a:rPr>
              <a:t>©20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ok" pitchFamily="50" charset="0"/>
                <a:ea typeface="小塚ゴシック Pro R" panose="020B0400000000000000"/>
                <a:cs typeface="Times New Roman"/>
              </a:rPr>
              <a:t>20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ok" pitchFamily="50" charset="0"/>
                <a:ea typeface="小塚ゴシック Pro R" panose="020B0400000000000000"/>
                <a:cs typeface="Times New Roman"/>
              </a:rPr>
              <a:t> Nu Skin Japan Co., Ltd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ok"/>
                <a:ea typeface="小塚ゴシック Pro R" panose="020B0400000000000000"/>
                <a:cs typeface="Times New Roman"/>
              </a:rPr>
              <a:t>. 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小塚ゴシック Pro R" panose="020B0400000000000000"/>
              <a:cs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小塚ゴシック Pro R" panose="020B0400000000000000"/>
                <a:cs typeface="Times New Roman"/>
              </a:rPr>
              <a:t>掲載されている画像等の無断転載および改変は禁じられています。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  <a:ea typeface="小塚ゴシック Pro R" panose="020B0400000000000000"/>
              <a:cs typeface="ＭＳ Ｐゴシック"/>
            </a:endParaRPr>
          </a:p>
        </p:txBody>
      </p:sp>
      <p:pic>
        <p:nvPicPr>
          <p:cNvPr id="9" name="Picture 2" descr="C:\Users\yaetorii\AppData\Local\Microsoft\Windows\Temporary Internet Files\Content.IE5\7TBWHVNJ\MC900411320[1].wmf">
            <a:extLst>
              <a:ext uri="{FF2B5EF4-FFF2-40B4-BE49-F238E27FC236}">
                <a16:creationId xmlns:a16="http://schemas.microsoft.com/office/drawing/2014/main" id="{74F0FB1D-E5DF-4581-9E67-19E6E28F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781" y="3112252"/>
            <a:ext cx="732621" cy="5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7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DE6DDBC0-62BA-456A-B03B-C8ADAEB66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436946"/>
              </p:ext>
            </p:extLst>
          </p:nvPr>
        </p:nvGraphicFramePr>
        <p:xfrm>
          <a:off x="6719777" y="920728"/>
          <a:ext cx="5114260" cy="43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427466B6-006D-4A2D-8BCD-8085A23B29B5}"/>
              </a:ext>
            </a:extLst>
          </p:cNvPr>
          <p:cNvSpPr/>
          <p:nvPr/>
        </p:nvSpPr>
        <p:spPr>
          <a:xfrm rot="3694866">
            <a:off x="6233656" y="2320903"/>
            <a:ext cx="381965" cy="136581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D5E13E55-A0D1-44AE-9614-426706071D0A}"/>
              </a:ext>
            </a:extLst>
          </p:cNvPr>
          <p:cNvSpPr/>
          <p:nvPr/>
        </p:nvSpPr>
        <p:spPr>
          <a:xfrm>
            <a:off x="140334" y="2233914"/>
            <a:ext cx="6225741" cy="457524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F341546-8D20-4B0A-8389-79F84F0AEF00}"/>
              </a:ext>
            </a:extLst>
          </p:cNvPr>
          <p:cNvSpPr txBox="1"/>
          <p:nvPr/>
        </p:nvSpPr>
        <p:spPr>
          <a:xfrm>
            <a:off x="47846" y="6162831"/>
            <a:ext cx="110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販売金額</a:t>
            </a:r>
            <a:endParaRPr lang="en-US" altLang="ja-JP" sz="900" dirty="0">
              <a:solidFill>
                <a:schemeClr val="tx1">
                  <a:lumMod val="50000"/>
                  <a:lumOff val="50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ja-JP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（百万円）</a:t>
            </a:r>
            <a:endParaRPr lang="en-US" altLang="ja-JP" sz="900" dirty="0">
              <a:solidFill>
                <a:schemeClr val="tx1">
                  <a:lumMod val="50000"/>
                  <a:lumOff val="50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5B29B1-5632-4072-8429-CA4DF5A75084}"/>
              </a:ext>
            </a:extLst>
          </p:cNvPr>
          <p:cNvSpPr txBox="1"/>
          <p:nvPr/>
        </p:nvSpPr>
        <p:spPr>
          <a:xfrm>
            <a:off x="684255" y="2414334"/>
            <a:ext cx="535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エイジング ケア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市場の推移 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BB5C3E0-F59B-40B0-9DA6-057012AEF0F5}"/>
              </a:ext>
            </a:extLst>
          </p:cNvPr>
          <p:cNvSpPr txBox="1"/>
          <p:nvPr/>
        </p:nvSpPr>
        <p:spPr>
          <a:xfrm>
            <a:off x="6640592" y="4590139"/>
            <a:ext cx="527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2018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年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スキン ケア市場構成比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（約</a:t>
            </a:r>
            <a:r>
              <a:rPr lang="en-US" altLang="ja-JP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</a:t>
            </a:r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兆</a:t>
            </a:r>
            <a:r>
              <a:rPr lang="en-US" altLang="ja-JP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1,800</a:t>
            </a:r>
            <a:r>
              <a:rPr lang="ja-JP" altLang="en-US" sz="2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億円） </a:t>
            </a:r>
            <a:endParaRPr lang="en-US" altLang="ja-JP" sz="2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8AF86E-5968-4D2D-BE40-5842CD75829D}"/>
              </a:ext>
            </a:extLst>
          </p:cNvPr>
          <p:cNvSpPr txBox="1"/>
          <p:nvPr/>
        </p:nvSpPr>
        <p:spPr>
          <a:xfrm>
            <a:off x="6919371" y="6347497"/>
            <a:ext cx="527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出典：機能性化粧品マーケティング要覧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2017-2018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（株式会社 富士経済）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スキンケア *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予測値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89E177E-A2E7-49F8-8D64-636855A5A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741"/>
          <a:stretch/>
        </p:blipFill>
        <p:spPr>
          <a:xfrm>
            <a:off x="0" y="1"/>
            <a:ext cx="12192000" cy="1154007"/>
          </a:xfrm>
          <a:prstGeom prst="rect">
            <a:avLst/>
          </a:prstGeom>
        </p:spPr>
      </p:pic>
      <p:sp>
        <p:nvSpPr>
          <p:cNvPr id="14" name="字幕 2">
            <a:extLst>
              <a:ext uri="{FF2B5EF4-FFF2-40B4-BE49-F238E27FC236}">
                <a16:creationId xmlns:a16="http://schemas.microsoft.com/office/drawing/2014/main" id="{D0245F65-6633-497B-8A95-17C0919F30B8}"/>
              </a:ext>
            </a:extLst>
          </p:cNvPr>
          <p:cNvSpPr txBox="1">
            <a:spLocks/>
          </p:cNvSpPr>
          <p:nvPr/>
        </p:nvSpPr>
        <p:spPr>
          <a:xfrm>
            <a:off x="47846" y="233504"/>
            <a:ext cx="7287984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開発背景：マーケット情報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B04B92F7-CE26-4299-B869-C1302D50D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198696"/>
              </p:ext>
            </p:extLst>
          </p:nvPr>
        </p:nvGraphicFramePr>
        <p:xfrm>
          <a:off x="357963" y="3201435"/>
          <a:ext cx="5851451" cy="330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A958CF42-BF2E-425E-86CB-512715D0650F}"/>
              </a:ext>
            </a:extLst>
          </p:cNvPr>
          <p:cNvSpPr/>
          <p:nvPr/>
        </p:nvSpPr>
        <p:spPr>
          <a:xfrm>
            <a:off x="3714443" y="3016374"/>
            <a:ext cx="1630498" cy="683578"/>
          </a:xfrm>
          <a:prstGeom prst="wedgeEllipseCallout">
            <a:avLst>
              <a:gd name="adj1" fmla="val 65607"/>
              <a:gd name="adj2" fmla="val 400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EB536A-F539-48CF-9431-37389646B6FE}"/>
              </a:ext>
            </a:extLst>
          </p:cNvPr>
          <p:cNvSpPr txBox="1"/>
          <p:nvPr/>
        </p:nvSpPr>
        <p:spPr>
          <a:xfrm>
            <a:off x="3698635" y="3175287"/>
            <a:ext cx="158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約</a:t>
            </a:r>
            <a:r>
              <a:rPr lang="en-US" altLang="ja-JP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4,468</a:t>
            </a:r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億円</a:t>
            </a:r>
            <a:endParaRPr kumimoji="1" lang="ja-JP" altLang="en-US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02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2DC488DD-EB8A-4175-8670-FBD6FFA9D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334247"/>
              </p:ext>
            </p:extLst>
          </p:nvPr>
        </p:nvGraphicFramePr>
        <p:xfrm>
          <a:off x="2852047" y="2298416"/>
          <a:ext cx="6983685" cy="419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AD31C4E8-0F10-4547-84A4-3865E0FF2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741"/>
          <a:stretch/>
        </p:blipFill>
        <p:spPr>
          <a:xfrm>
            <a:off x="0" y="1"/>
            <a:ext cx="12192000" cy="115400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C429DB-4A00-4C96-BFAF-F76B058010E1}"/>
              </a:ext>
            </a:extLst>
          </p:cNvPr>
          <p:cNvSpPr txBox="1"/>
          <p:nvPr/>
        </p:nvSpPr>
        <p:spPr>
          <a:xfrm>
            <a:off x="3356981" y="1657841"/>
            <a:ext cx="597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エイジング ケア美容液の販売額 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536B514C-44EA-49B4-BD64-5DDE9414CA5C}"/>
              </a:ext>
            </a:extLst>
          </p:cNvPr>
          <p:cNvSpPr txBox="1">
            <a:spLocks/>
          </p:cNvSpPr>
          <p:nvPr/>
        </p:nvSpPr>
        <p:spPr>
          <a:xfrm>
            <a:off x="47846" y="233504"/>
            <a:ext cx="7287984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開発背景：マーケット情報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B908E877-711B-457B-84C1-7D78C3BBAC7E}"/>
              </a:ext>
            </a:extLst>
          </p:cNvPr>
          <p:cNvSpPr/>
          <p:nvPr/>
        </p:nvSpPr>
        <p:spPr>
          <a:xfrm>
            <a:off x="9365664" y="1936529"/>
            <a:ext cx="1630498" cy="901575"/>
          </a:xfrm>
          <a:prstGeom prst="wedgeEllipseCallout">
            <a:avLst>
              <a:gd name="adj1" fmla="val -52786"/>
              <a:gd name="adj2" fmla="val 58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89750F-DDA6-459A-9042-9C9F3C845FD9}"/>
              </a:ext>
            </a:extLst>
          </p:cNvPr>
          <p:cNvSpPr txBox="1"/>
          <p:nvPr/>
        </p:nvSpPr>
        <p:spPr>
          <a:xfrm>
            <a:off x="9387956" y="2211839"/>
            <a:ext cx="158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約</a:t>
            </a:r>
            <a:r>
              <a:rPr lang="en-US" altLang="ja-JP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1,180</a:t>
            </a:r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億円</a:t>
            </a:r>
            <a:endParaRPr kumimoji="1" lang="ja-JP" altLang="en-US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AAA160-B544-4559-8181-74C45BA3C55C}"/>
              </a:ext>
            </a:extLst>
          </p:cNvPr>
          <p:cNvSpPr txBox="1"/>
          <p:nvPr/>
        </p:nvSpPr>
        <p:spPr>
          <a:xfrm>
            <a:off x="2677568" y="6303961"/>
            <a:ext cx="110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販売金額</a:t>
            </a:r>
            <a:endParaRPr lang="en-US" altLang="ja-JP" sz="900" dirty="0">
              <a:solidFill>
                <a:schemeClr val="tx1">
                  <a:lumMod val="50000"/>
                  <a:lumOff val="50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ja-JP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（百万円）</a:t>
            </a:r>
            <a:endParaRPr lang="en-US" altLang="ja-JP" sz="900" dirty="0">
              <a:solidFill>
                <a:schemeClr val="tx1">
                  <a:lumMod val="50000"/>
                  <a:lumOff val="50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35D30D-F578-41CB-B2F8-CAE57EFE227A}"/>
              </a:ext>
            </a:extLst>
          </p:cNvPr>
          <p:cNvSpPr txBox="1"/>
          <p:nvPr/>
        </p:nvSpPr>
        <p:spPr>
          <a:xfrm>
            <a:off x="7084471" y="6375149"/>
            <a:ext cx="527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出典：機能性化粧品マーケティング要覧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2017-2018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（株式会社 富士経済）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アンチエイジング 品目別マーケットシェア（美容液・スポットケア）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33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000A7AD-D7C9-4AF9-A4E1-D5316AE8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41"/>
          <a:stretch/>
        </p:blipFill>
        <p:spPr>
          <a:xfrm>
            <a:off x="0" y="16320"/>
            <a:ext cx="12192000" cy="117379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04734B2-CEE2-42A8-818D-D1D1D1236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9" t="34671" r="21132" b="29425"/>
          <a:stretch/>
        </p:blipFill>
        <p:spPr>
          <a:xfrm>
            <a:off x="4376040" y="2113047"/>
            <a:ext cx="3525425" cy="342926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40BA9B5-6D36-4864-98FF-52BC9CC44CC0}"/>
              </a:ext>
            </a:extLst>
          </p:cNvPr>
          <p:cNvGrpSpPr/>
          <p:nvPr/>
        </p:nvGrpSpPr>
        <p:grpSpPr>
          <a:xfrm>
            <a:off x="-541206" y="1546025"/>
            <a:ext cx="5676235" cy="1550020"/>
            <a:chOff x="-414345" y="1274547"/>
            <a:chExt cx="5676235" cy="155002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59936E3B-7C9C-4737-BCD4-AA8B0968BB9C}"/>
                </a:ext>
              </a:extLst>
            </p:cNvPr>
            <p:cNvSpPr/>
            <p:nvPr/>
          </p:nvSpPr>
          <p:spPr>
            <a:xfrm>
              <a:off x="388101" y="1274547"/>
              <a:ext cx="4114800" cy="15500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字幕 2">
              <a:extLst>
                <a:ext uri="{FF2B5EF4-FFF2-40B4-BE49-F238E27FC236}">
                  <a16:creationId xmlns:a16="http://schemas.microsoft.com/office/drawing/2014/main" id="{6306E45B-36FA-4CA2-B869-A2E151D039CE}"/>
                </a:ext>
              </a:extLst>
            </p:cNvPr>
            <p:cNvSpPr txBox="1">
              <a:spLocks/>
            </p:cNvSpPr>
            <p:nvPr/>
          </p:nvSpPr>
          <p:spPr>
            <a:xfrm>
              <a:off x="-414345" y="1680073"/>
              <a:ext cx="5676235" cy="10787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エイジング ケア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市場の拡大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EC3E608-5687-402B-8160-363544992E79}"/>
              </a:ext>
            </a:extLst>
          </p:cNvPr>
          <p:cNvGrpSpPr/>
          <p:nvPr/>
        </p:nvGrpSpPr>
        <p:grpSpPr>
          <a:xfrm>
            <a:off x="-4165" y="139650"/>
            <a:ext cx="4748029" cy="999900"/>
            <a:chOff x="-62712" y="334709"/>
            <a:chExt cx="4748029" cy="99990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6F288F9-D2CA-419A-8B6E-5F271FBD8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36" b="26977"/>
            <a:stretch/>
          </p:blipFill>
          <p:spPr>
            <a:xfrm>
              <a:off x="-62712" y="334709"/>
              <a:ext cx="2541181" cy="4639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AE11B87-8A19-4119-8880-BF6EFE98C6CB}"/>
                </a:ext>
              </a:extLst>
            </p:cNvPr>
            <p:cNvSpPr txBox="1"/>
            <p:nvPr/>
          </p:nvSpPr>
          <p:spPr>
            <a:xfrm>
              <a:off x="45136" y="811389"/>
              <a:ext cx="4640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lag Book" pitchFamily="50" charset="0"/>
                  <a:ea typeface="游ゴシック" panose="020B0400000000000000" pitchFamily="50" charset="-128"/>
                  <a:cs typeface="+mn-cs"/>
                </a:rPr>
                <a:t>TRU FACE®</a:t>
              </a:r>
              <a:r>
                <a:rPr lang="en-US" altLang="ja-JP" sz="2800" b="1" dirty="0">
                  <a:solidFill>
                    <a:schemeClr val="accent1">
                      <a:lumMod val="75000"/>
                    </a:schemeClr>
                  </a:solidFill>
                  <a:latin typeface="Verlag Book" pitchFamily="50" charset="0"/>
                  <a:ea typeface="游ゴシック" panose="020B0400000000000000" pitchFamily="50" charset="-128"/>
                </a:rPr>
                <a:t> ESSENCE PLUS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lag Book" pitchFamily="50" charset="0"/>
                <a:ea typeface="游ゴシック" panose="020B0400000000000000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3C7BCF6-810D-47F9-A498-236B48752D88}"/>
              </a:ext>
            </a:extLst>
          </p:cNvPr>
          <p:cNvSpPr txBox="1"/>
          <p:nvPr/>
        </p:nvSpPr>
        <p:spPr>
          <a:xfrm>
            <a:off x="58776" y="5579950"/>
            <a:ext cx="120744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革新を遂げたカプセル美容液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ctr"/>
            <a:r>
              <a:rPr lang="en-US" altLang="ja-JP" sz="4000" dirty="0" err="1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lang="en-US" altLang="ja-JP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®</a:t>
            </a:r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トゥルー フェイス エッセンス プラス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1CAD8F9-D003-4968-8C12-061473D09402}"/>
              </a:ext>
            </a:extLst>
          </p:cNvPr>
          <p:cNvGrpSpPr/>
          <p:nvPr/>
        </p:nvGrpSpPr>
        <p:grpSpPr>
          <a:xfrm>
            <a:off x="7056972" y="1476482"/>
            <a:ext cx="5676235" cy="1550020"/>
            <a:chOff x="-414345" y="1274547"/>
            <a:chExt cx="5676235" cy="155002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D7A2B009-85AF-4005-BFAE-B08B1C51C852}"/>
                </a:ext>
              </a:extLst>
            </p:cNvPr>
            <p:cNvSpPr/>
            <p:nvPr/>
          </p:nvSpPr>
          <p:spPr>
            <a:xfrm>
              <a:off x="388101" y="1274547"/>
              <a:ext cx="4114800" cy="15500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字幕 2">
              <a:extLst>
                <a:ext uri="{FF2B5EF4-FFF2-40B4-BE49-F238E27FC236}">
                  <a16:creationId xmlns:a16="http://schemas.microsoft.com/office/drawing/2014/main" id="{8BCB2755-FEEB-4DD4-BB8C-5C595E9E44B0}"/>
                </a:ext>
              </a:extLst>
            </p:cNvPr>
            <p:cNvSpPr txBox="1">
              <a:spLocks/>
            </p:cNvSpPr>
            <p:nvPr/>
          </p:nvSpPr>
          <p:spPr>
            <a:xfrm>
              <a:off x="-414345" y="1579714"/>
              <a:ext cx="5676235" cy="10787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ニュー スキンの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先端技術の進歩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  <a:p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60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75BB151-2C97-4F8B-BE55-C5746D250DB0}"/>
              </a:ext>
            </a:extLst>
          </p:cNvPr>
          <p:cNvGrpSpPr/>
          <p:nvPr/>
        </p:nvGrpSpPr>
        <p:grpSpPr>
          <a:xfrm>
            <a:off x="-4165" y="188637"/>
            <a:ext cx="4748029" cy="999900"/>
            <a:chOff x="-62712" y="334709"/>
            <a:chExt cx="4748029" cy="9999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A1B6041-E82C-48B7-89CD-E35CB3767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36" b="26977"/>
            <a:stretch/>
          </p:blipFill>
          <p:spPr>
            <a:xfrm>
              <a:off x="-62712" y="334709"/>
              <a:ext cx="2541181" cy="46396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97BCDF8-8C78-4C55-AC9C-07C72D25C2DD}"/>
                </a:ext>
              </a:extLst>
            </p:cNvPr>
            <p:cNvSpPr txBox="1"/>
            <p:nvPr/>
          </p:nvSpPr>
          <p:spPr>
            <a:xfrm>
              <a:off x="45136" y="811389"/>
              <a:ext cx="4640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lag Book" pitchFamily="50" charset="0"/>
                  <a:ea typeface="游ゴシック" panose="020B0400000000000000" pitchFamily="50" charset="-128"/>
                  <a:cs typeface="+mn-cs"/>
                </a:rPr>
                <a:t>TRU FACE®</a:t>
              </a:r>
              <a:r>
                <a:rPr lang="en-US" altLang="ja-JP" sz="2800" b="1" dirty="0">
                  <a:solidFill>
                    <a:schemeClr val="accent1">
                      <a:lumMod val="75000"/>
                    </a:schemeClr>
                  </a:solidFill>
                  <a:latin typeface="Verlag Book" pitchFamily="50" charset="0"/>
                  <a:ea typeface="游ゴシック" panose="020B0400000000000000" pitchFamily="50" charset="-128"/>
                </a:rPr>
                <a:t> ESSENCE PLUS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lag Book" pitchFamily="50" charset="0"/>
                <a:ea typeface="游ゴシック" panose="020B0400000000000000" pitchFamily="50" charset="-128"/>
              </a:endParaRPr>
            </a:p>
          </p:txBody>
        </p:sp>
      </p:grpSp>
      <p:sp>
        <p:nvSpPr>
          <p:cNvPr id="11" name="字幕 2">
            <a:extLst>
              <a:ext uri="{FF2B5EF4-FFF2-40B4-BE49-F238E27FC236}">
                <a16:creationId xmlns:a16="http://schemas.microsoft.com/office/drawing/2014/main" id="{0F660DC9-9FC8-44B8-A6A2-E34603AC67D2}"/>
              </a:ext>
            </a:extLst>
          </p:cNvPr>
          <p:cNvSpPr txBox="1">
            <a:spLocks/>
          </p:cNvSpPr>
          <p:nvPr/>
        </p:nvSpPr>
        <p:spPr>
          <a:xfrm>
            <a:off x="-148856" y="2382044"/>
            <a:ext cx="8399721" cy="123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5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一粒の、上昇ポテンシャル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45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。</a:t>
            </a:r>
            <a:endParaRPr lang="en-US" altLang="ja-JP" sz="45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F16D5F39-6CFF-45AD-94B3-25C95C5AB0C6}"/>
              </a:ext>
            </a:extLst>
          </p:cNvPr>
          <p:cNvSpPr txBox="1">
            <a:spLocks/>
          </p:cNvSpPr>
          <p:nvPr/>
        </p:nvSpPr>
        <p:spPr>
          <a:xfrm>
            <a:off x="-4165" y="5007500"/>
            <a:ext cx="5992326" cy="123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ハリを超えて、保ちたい立体感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*2</a:t>
            </a:r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まで。</a:t>
            </a:r>
            <a:endParaRPr lang="en-US" altLang="ja-JP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en-US" altLang="ja-JP" dirty="0" err="1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lang="en-US" altLang="ja-JP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®</a:t>
            </a:r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トゥルー フェイス</a:t>
            </a:r>
            <a:endParaRPr lang="en-US" altLang="ja-JP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エッセンス プラス</a:t>
            </a:r>
            <a:endParaRPr lang="en-US" altLang="ja-JP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4F33836-D74D-47D0-BB47-F9031DD2E137}"/>
              </a:ext>
            </a:extLst>
          </p:cNvPr>
          <p:cNvSpPr txBox="1"/>
          <p:nvPr/>
        </p:nvSpPr>
        <p:spPr>
          <a:xfrm>
            <a:off x="4201633" y="6396335"/>
            <a:ext cx="523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新成分により進化したこと。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*2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うるおい効果によるツヤ感で立体的に見せる。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63E89C-CB5B-4EAB-8415-740E47669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768" y="0"/>
            <a:ext cx="5486399" cy="6858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7C9457E-F07B-4399-812E-3C33B36B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89" t="34671" r="21132" b="29425"/>
          <a:stretch/>
        </p:blipFill>
        <p:spPr>
          <a:xfrm>
            <a:off x="5377462" y="4185038"/>
            <a:ext cx="2273306" cy="2211297"/>
          </a:xfrm>
          <a:prstGeom prst="rect">
            <a:avLst/>
          </a:prstGeom>
        </p:spPr>
      </p:pic>
      <p:pic>
        <p:nvPicPr>
          <p:cNvPr id="6" name="図 5" descr="動物 が含まれている画像&#10;&#10;自動的に生成された説明">
            <a:extLst>
              <a:ext uri="{FF2B5EF4-FFF2-40B4-BE49-F238E27FC236}">
                <a16:creationId xmlns:a16="http://schemas.microsoft.com/office/drawing/2014/main" id="{EF3A86B6-1CD2-4298-8C83-79A267307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10" y="3618665"/>
            <a:ext cx="1449437" cy="12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47B90BF8-64A9-4593-8921-A674A498CF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9"/>
            <a:ext cx="12192000" cy="6858000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0B0E5E1A-3EF7-4605-BBFB-8F4191EE02DB}"/>
              </a:ext>
            </a:extLst>
          </p:cNvPr>
          <p:cNvSpPr txBox="1">
            <a:spLocks/>
          </p:cNvSpPr>
          <p:nvPr/>
        </p:nvSpPr>
        <p:spPr>
          <a:xfrm>
            <a:off x="4943769" y="2161785"/>
            <a:ext cx="2304462" cy="1472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×</a:t>
            </a:r>
          </a:p>
          <a:p>
            <a:endParaRPr lang="en-US" altLang="ja-JP" sz="8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8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5" name="字幕 2">
            <a:extLst>
              <a:ext uri="{FF2B5EF4-FFF2-40B4-BE49-F238E27FC236}">
                <a16:creationId xmlns:a16="http://schemas.microsoft.com/office/drawing/2014/main" id="{E1760667-FD18-4312-BDED-BD5A02F4B2FC}"/>
              </a:ext>
            </a:extLst>
          </p:cNvPr>
          <p:cNvSpPr txBox="1">
            <a:spLocks/>
          </p:cNvSpPr>
          <p:nvPr/>
        </p:nvSpPr>
        <p:spPr>
          <a:xfrm>
            <a:off x="1845518" y="3562906"/>
            <a:ext cx="9317410" cy="123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＝</a:t>
            </a:r>
            <a:r>
              <a:rPr lang="ja-JP" altLang="en-US" sz="60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ハリを超えた立体感</a:t>
            </a:r>
            <a:r>
              <a:rPr lang="en-US" altLang="ja-JP" sz="12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60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へ</a:t>
            </a:r>
            <a:endParaRPr lang="en-US" altLang="ja-JP" sz="6000" dirty="0">
              <a:solidFill>
                <a:srgbClr val="FF3399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774BC2-FD2C-477B-B9A6-770405021D70}"/>
              </a:ext>
            </a:extLst>
          </p:cNvPr>
          <p:cNvSpPr txBox="1"/>
          <p:nvPr/>
        </p:nvSpPr>
        <p:spPr>
          <a:xfrm>
            <a:off x="8669469" y="6570202"/>
            <a:ext cx="357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うるおい効果によるツヤ感で立体的に見せる。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3240B5D-475C-4B9D-815A-08A8DC2E5FDA}"/>
              </a:ext>
            </a:extLst>
          </p:cNvPr>
          <p:cNvGrpSpPr/>
          <p:nvPr/>
        </p:nvGrpSpPr>
        <p:grpSpPr>
          <a:xfrm>
            <a:off x="-7828" y="1720017"/>
            <a:ext cx="5829468" cy="1796964"/>
            <a:chOff x="469250" y="2540838"/>
            <a:chExt cx="5829468" cy="1796964"/>
          </a:xfrm>
        </p:grpSpPr>
        <p:sp>
          <p:nvSpPr>
            <p:cNvPr id="17" name="字幕 2">
              <a:extLst>
                <a:ext uri="{FF2B5EF4-FFF2-40B4-BE49-F238E27FC236}">
                  <a16:creationId xmlns:a16="http://schemas.microsoft.com/office/drawing/2014/main" id="{627ECE4F-5DD6-4396-A610-CC86514D52D1}"/>
                </a:ext>
              </a:extLst>
            </p:cNvPr>
            <p:cNvSpPr txBox="1">
              <a:spLocks/>
            </p:cNvSpPr>
            <p:nvPr/>
          </p:nvSpPr>
          <p:spPr>
            <a:xfrm>
              <a:off x="854849" y="3099460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呼び覚ます</a:t>
              </a:r>
              <a:endParaRPr lang="en-US" altLang="ja-JP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15" name="字幕 2">
              <a:extLst>
                <a:ext uri="{FF2B5EF4-FFF2-40B4-BE49-F238E27FC236}">
                  <a16:creationId xmlns:a16="http://schemas.microsoft.com/office/drawing/2014/main" id="{61D63701-D5BA-4CA8-AFFE-3454124C1DDF}"/>
                </a:ext>
              </a:extLst>
            </p:cNvPr>
            <p:cNvSpPr txBox="1">
              <a:spLocks/>
            </p:cNvSpPr>
            <p:nvPr/>
          </p:nvSpPr>
          <p:spPr>
            <a:xfrm>
              <a:off x="469250" y="2540838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800" dirty="0" err="1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ageLOC</a:t>
              </a:r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サイエンス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0785320-4FE6-44F6-BDA9-62B3CA7CACDA}"/>
              </a:ext>
            </a:extLst>
          </p:cNvPr>
          <p:cNvGrpSpPr/>
          <p:nvPr/>
        </p:nvGrpSpPr>
        <p:grpSpPr>
          <a:xfrm>
            <a:off x="5681528" y="1850555"/>
            <a:ext cx="5916103" cy="1666426"/>
            <a:chOff x="5318761" y="2671376"/>
            <a:chExt cx="5916103" cy="1666426"/>
          </a:xfrm>
        </p:grpSpPr>
        <p:sp>
          <p:nvSpPr>
            <p:cNvPr id="23" name="字幕 2">
              <a:extLst>
                <a:ext uri="{FF2B5EF4-FFF2-40B4-BE49-F238E27FC236}">
                  <a16:creationId xmlns:a16="http://schemas.microsoft.com/office/drawing/2014/main" id="{197A4A35-29A1-42F6-AE55-B785506B1E7A}"/>
                </a:ext>
              </a:extLst>
            </p:cNvPr>
            <p:cNvSpPr txBox="1">
              <a:spLocks/>
            </p:cNvSpPr>
            <p:nvPr/>
          </p:nvSpPr>
          <p:spPr>
            <a:xfrm>
              <a:off x="5318761" y="3099460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育む</a:t>
              </a:r>
              <a:endParaRPr lang="en-US" altLang="ja-JP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16" name="字幕 2">
              <a:extLst>
                <a:ext uri="{FF2B5EF4-FFF2-40B4-BE49-F238E27FC236}">
                  <a16:creationId xmlns:a16="http://schemas.microsoft.com/office/drawing/2014/main" id="{F236C863-F76F-47DE-BE70-1B0A58DAA3FB}"/>
                </a:ext>
              </a:extLst>
            </p:cNvPr>
            <p:cNvSpPr txBox="1">
              <a:spLocks/>
            </p:cNvSpPr>
            <p:nvPr/>
          </p:nvSpPr>
          <p:spPr>
            <a:xfrm>
              <a:off x="5790995" y="2671376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輪郭サイエンス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9E1EA416-8364-4745-A982-0F3F2200E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188">
            <a:off x="2510892" y="1421230"/>
            <a:ext cx="7170213" cy="49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763172C2-719D-4466-B7A8-FC04081B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字幕 2">
            <a:extLst>
              <a:ext uri="{FF2B5EF4-FFF2-40B4-BE49-F238E27FC236}">
                <a16:creationId xmlns:a16="http://schemas.microsoft.com/office/drawing/2014/main" id="{85EA3578-8F52-4A5B-9F80-6687B0B5B628}"/>
              </a:ext>
            </a:extLst>
          </p:cNvPr>
          <p:cNvSpPr txBox="1">
            <a:spLocks/>
          </p:cNvSpPr>
          <p:nvPr/>
        </p:nvSpPr>
        <p:spPr>
          <a:xfrm>
            <a:off x="612376" y="1867576"/>
            <a:ext cx="10098157" cy="185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en-US" altLang="ja-JP" sz="4000" dirty="0" err="1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で呼び覚ます。美しい肌記憶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</a:t>
            </a:r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。</a:t>
            </a:r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395D4101-4892-4705-AE06-C82C7D1D903A}"/>
              </a:ext>
            </a:extLst>
          </p:cNvPr>
          <p:cNvSpPr txBox="1">
            <a:spLocks/>
          </p:cNvSpPr>
          <p:nvPr/>
        </p:nvSpPr>
        <p:spPr>
          <a:xfrm>
            <a:off x="574306" y="3878154"/>
            <a:ext cx="11617694" cy="980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独自サイエンスから特定した成分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en-US" altLang="ja-JP" sz="4000" dirty="0" err="1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ageLOC</a:t>
            </a:r>
            <a:r>
              <a:rPr lang="ja-JP" altLang="en-US" sz="40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ブレンド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（保湿成分）が、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エイジング サインに多角的にアプローチ。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肌記憶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を呼び覚まし、美しさを底上げしたかのような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若々しい印象へ導きます。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6C1F0F0-5F2A-4CBF-B5AE-BBB19F33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188">
            <a:off x="2510892" y="1421230"/>
            <a:ext cx="7170213" cy="491384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274BB2-366C-443F-BEA4-ADC23DF2B68E}"/>
              </a:ext>
            </a:extLst>
          </p:cNvPr>
          <p:cNvSpPr txBox="1"/>
          <p:nvPr/>
        </p:nvSpPr>
        <p:spPr>
          <a:xfrm>
            <a:off x="9201051" y="6522758"/>
            <a:ext cx="357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個人の記憶にある美しい肌の状態。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36" name="字幕 2">
            <a:extLst>
              <a:ext uri="{FF2B5EF4-FFF2-40B4-BE49-F238E27FC236}">
                <a16:creationId xmlns:a16="http://schemas.microsoft.com/office/drawing/2014/main" id="{99595C2E-9C36-4249-9014-005E7F43A998}"/>
              </a:ext>
            </a:extLst>
          </p:cNvPr>
          <p:cNvSpPr txBox="1">
            <a:spLocks/>
          </p:cNvSpPr>
          <p:nvPr/>
        </p:nvSpPr>
        <p:spPr>
          <a:xfrm>
            <a:off x="3765034" y="741829"/>
            <a:ext cx="2304462" cy="1472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0" dirty="0">
                <a:solidFill>
                  <a:schemeClr val="bg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×</a:t>
            </a:r>
          </a:p>
          <a:p>
            <a:endParaRPr lang="en-US" altLang="ja-JP" sz="8000" dirty="0">
              <a:solidFill>
                <a:schemeClr val="bg1">
                  <a:lumMod val="75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8000" dirty="0">
              <a:solidFill>
                <a:schemeClr val="bg1">
                  <a:lumMod val="75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63718D6-9C77-4E7F-BE67-F8774A2812B5}"/>
              </a:ext>
            </a:extLst>
          </p:cNvPr>
          <p:cNvGrpSpPr/>
          <p:nvPr/>
        </p:nvGrpSpPr>
        <p:grpSpPr>
          <a:xfrm>
            <a:off x="-894926" y="300403"/>
            <a:ext cx="5829468" cy="1796964"/>
            <a:chOff x="469250" y="2540838"/>
            <a:chExt cx="5829468" cy="1796964"/>
          </a:xfrm>
        </p:grpSpPr>
        <p:sp>
          <p:nvSpPr>
            <p:cNvPr id="38" name="字幕 2">
              <a:extLst>
                <a:ext uri="{FF2B5EF4-FFF2-40B4-BE49-F238E27FC236}">
                  <a16:creationId xmlns:a16="http://schemas.microsoft.com/office/drawing/2014/main" id="{652C946A-6D5F-40BB-83DE-CDBD09297873}"/>
                </a:ext>
              </a:extLst>
            </p:cNvPr>
            <p:cNvSpPr txBox="1">
              <a:spLocks/>
            </p:cNvSpPr>
            <p:nvPr/>
          </p:nvSpPr>
          <p:spPr>
            <a:xfrm>
              <a:off x="854849" y="3099460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呼び覚ます</a:t>
              </a:r>
              <a:endParaRPr lang="en-US" altLang="ja-JP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39" name="字幕 2">
              <a:extLst>
                <a:ext uri="{FF2B5EF4-FFF2-40B4-BE49-F238E27FC236}">
                  <a16:creationId xmlns:a16="http://schemas.microsoft.com/office/drawing/2014/main" id="{E855B475-1161-453D-AC71-F517EB5CD8B1}"/>
                </a:ext>
              </a:extLst>
            </p:cNvPr>
            <p:cNvSpPr txBox="1">
              <a:spLocks/>
            </p:cNvSpPr>
            <p:nvPr/>
          </p:nvSpPr>
          <p:spPr>
            <a:xfrm>
              <a:off x="469250" y="2540838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800" dirty="0" err="1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ageLOC</a:t>
              </a:r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サイエンス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F9AF2BD-961D-410B-8856-08165F9F67AC}"/>
              </a:ext>
            </a:extLst>
          </p:cNvPr>
          <p:cNvGrpSpPr/>
          <p:nvPr/>
        </p:nvGrpSpPr>
        <p:grpSpPr>
          <a:xfrm>
            <a:off x="3765034" y="430599"/>
            <a:ext cx="5916103" cy="1666426"/>
            <a:chOff x="5318761" y="2671376"/>
            <a:chExt cx="5916103" cy="1666426"/>
          </a:xfrm>
        </p:grpSpPr>
        <p:sp>
          <p:nvSpPr>
            <p:cNvPr id="41" name="字幕 2">
              <a:extLst>
                <a:ext uri="{FF2B5EF4-FFF2-40B4-BE49-F238E27FC236}">
                  <a16:creationId xmlns:a16="http://schemas.microsoft.com/office/drawing/2014/main" id="{4393B439-F49F-45EE-B6F9-76B4B8440A59}"/>
                </a:ext>
              </a:extLst>
            </p:cNvPr>
            <p:cNvSpPr txBox="1">
              <a:spLocks/>
            </p:cNvSpPr>
            <p:nvPr/>
          </p:nvSpPr>
          <p:spPr>
            <a:xfrm>
              <a:off x="5318761" y="3099460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solidFill>
                    <a:schemeClr val="bg1">
                      <a:lumMod val="75000"/>
                    </a:schemeClr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育む</a:t>
              </a:r>
              <a:endParaRPr lang="en-US" altLang="ja-JP" sz="6000" dirty="0">
                <a:solidFill>
                  <a:schemeClr val="bg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42" name="字幕 2">
              <a:extLst>
                <a:ext uri="{FF2B5EF4-FFF2-40B4-BE49-F238E27FC236}">
                  <a16:creationId xmlns:a16="http://schemas.microsoft.com/office/drawing/2014/main" id="{ABBB2528-D40F-4405-866C-356973AAA128}"/>
                </a:ext>
              </a:extLst>
            </p:cNvPr>
            <p:cNvSpPr txBox="1">
              <a:spLocks/>
            </p:cNvSpPr>
            <p:nvPr/>
          </p:nvSpPr>
          <p:spPr>
            <a:xfrm>
              <a:off x="5790995" y="2671376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輪郭サイエンス</a:t>
              </a:r>
              <a:endParaRPr lang="en-US" altLang="ja-JP" sz="2800" dirty="0">
                <a:solidFill>
                  <a:schemeClr val="bg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86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763172C2-719D-4466-B7A8-FC04081B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字幕 2">
            <a:extLst>
              <a:ext uri="{FF2B5EF4-FFF2-40B4-BE49-F238E27FC236}">
                <a16:creationId xmlns:a16="http://schemas.microsoft.com/office/drawing/2014/main" id="{85EA3578-8F52-4A5B-9F80-6687B0B5B628}"/>
              </a:ext>
            </a:extLst>
          </p:cNvPr>
          <p:cNvSpPr txBox="1">
            <a:spLocks/>
          </p:cNvSpPr>
          <p:nvPr/>
        </p:nvSpPr>
        <p:spPr>
          <a:xfrm>
            <a:off x="612376" y="1867576"/>
            <a:ext cx="10098157" cy="185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輪郭サイエンスで育む。上がる</a:t>
            </a:r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4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美しさ。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395D4101-4892-4705-AE06-C82C7D1D903A}"/>
              </a:ext>
            </a:extLst>
          </p:cNvPr>
          <p:cNvSpPr txBox="1">
            <a:spLocks/>
          </p:cNvSpPr>
          <p:nvPr/>
        </p:nvSpPr>
        <p:spPr>
          <a:xfrm>
            <a:off x="287867" y="3558922"/>
            <a:ext cx="11898009" cy="980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カギとなる新配合成分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4000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ファームプレックス ブレンド</a:t>
            </a:r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（保湿成分）は、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美しい輪郭を支える働きに着目した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ニュー スキン独自の先端サイエンス。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6C1F0F0-5F2A-4CBF-B5AE-BBB19F33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188">
            <a:off x="2510892" y="1421230"/>
            <a:ext cx="7170213" cy="491384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274BB2-366C-443F-BEA4-ADC23DF2B68E}"/>
              </a:ext>
            </a:extLst>
          </p:cNvPr>
          <p:cNvSpPr txBox="1"/>
          <p:nvPr/>
        </p:nvSpPr>
        <p:spPr>
          <a:xfrm>
            <a:off x="9860745" y="6461540"/>
            <a:ext cx="357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 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お手入れ時の気持ちのこと。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36" name="字幕 2">
            <a:extLst>
              <a:ext uri="{FF2B5EF4-FFF2-40B4-BE49-F238E27FC236}">
                <a16:creationId xmlns:a16="http://schemas.microsoft.com/office/drawing/2014/main" id="{99595C2E-9C36-4249-9014-005E7F43A998}"/>
              </a:ext>
            </a:extLst>
          </p:cNvPr>
          <p:cNvSpPr txBox="1">
            <a:spLocks/>
          </p:cNvSpPr>
          <p:nvPr/>
        </p:nvSpPr>
        <p:spPr>
          <a:xfrm>
            <a:off x="3765034" y="741829"/>
            <a:ext cx="2304462" cy="1472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0" dirty="0">
                <a:solidFill>
                  <a:schemeClr val="bg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×</a:t>
            </a:r>
          </a:p>
          <a:p>
            <a:endParaRPr lang="en-US" altLang="ja-JP" sz="8000" dirty="0">
              <a:solidFill>
                <a:schemeClr val="bg1">
                  <a:lumMod val="75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endParaRPr lang="en-US" altLang="ja-JP" sz="8000" dirty="0">
              <a:solidFill>
                <a:schemeClr val="bg1">
                  <a:lumMod val="75000"/>
                </a:schemeClr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63718D6-9C77-4E7F-BE67-F8774A2812B5}"/>
              </a:ext>
            </a:extLst>
          </p:cNvPr>
          <p:cNvGrpSpPr/>
          <p:nvPr/>
        </p:nvGrpSpPr>
        <p:grpSpPr>
          <a:xfrm>
            <a:off x="-894926" y="300403"/>
            <a:ext cx="5829468" cy="1796964"/>
            <a:chOff x="469250" y="2540838"/>
            <a:chExt cx="5829468" cy="1796964"/>
          </a:xfrm>
        </p:grpSpPr>
        <p:sp>
          <p:nvSpPr>
            <p:cNvPr id="38" name="字幕 2">
              <a:extLst>
                <a:ext uri="{FF2B5EF4-FFF2-40B4-BE49-F238E27FC236}">
                  <a16:creationId xmlns:a16="http://schemas.microsoft.com/office/drawing/2014/main" id="{652C946A-6D5F-40BB-83DE-CDBD09297873}"/>
                </a:ext>
              </a:extLst>
            </p:cNvPr>
            <p:cNvSpPr txBox="1">
              <a:spLocks/>
            </p:cNvSpPr>
            <p:nvPr/>
          </p:nvSpPr>
          <p:spPr>
            <a:xfrm>
              <a:off x="854849" y="3099460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solidFill>
                    <a:schemeClr val="bg1">
                      <a:lumMod val="75000"/>
                    </a:schemeClr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呼び覚ます</a:t>
              </a:r>
              <a:endParaRPr lang="en-US" altLang="ja-JP" sz="6000" dirty="0">
                <a:solidFill>
                  <a:schemeClr val="bg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39" name="字幕 2">
              <a:extLst>
                <a:ext uri="{FF2B5EF4-FFF2-40B4-BE49-F238E27FC236}">
                  <a16:creationId xmlns:a16="http://schemas.microsoft.com/office/drawing/2014/main" id="{E855B475-1161-453D-AC71-F517EB5CD8B1}"/>
                </a:ext>
              </a:extLst>
            </p:cNvPr>
            <p:cNvSpPr txBox="1">
              <a:spLocks/>
            </p:cNvSpPr>
            <p:nvPr/>
          </p:nvSpPr>
          <p:spPr>
            <a:xfrm>
              <a:off x="469250" y="2540838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800" dirty="0" err="1">
                  <a:solidFill>
                    <a:schemeClr val="bg1">
                      <a:lumMod val="75000"/>
                    </a:schemeClr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ageLOC</a:t>
              </a:r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サイエンス</a:t>
              </a:r>
              <a:endParaRPr lang="en-US" altLang="ja-JP" sz="2800" dirty="0">
                <a:solidFill>
                  <a:schemeClr val="bg1">
                    <a:lumMod val="75000"/>
                  </a:schemeClr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F9AF2BD-961D-410B-8856-08165F9F67AC}"/>
              </a:ext>
            </a:extLst>
          </p:cNvPr>
          <p:cNvGrpSpPr/>
          <p:nvPr/>
        </p:nvGrpSpPr>
        <p:grpSpPr>
          <a:xfrm>
            <a:off x="3765034" y="430599"/>
            <a:ext cx="5916103" cy="1666426"/>
            <a:chOff x="5318761" y="2671376"/>
            <a:chExt cx="5916103" cy="1666426"/>
          </a:xfrm>
        </p:grpSpPr>
        <p:sp>
          <p:nvSpPr>
            <p:cNvPr id="41" name="字幕 2">
              <a:extLst>
                <a:ext uri="{FF2B5EF4-FFF2-40B4-BE49-F238E27FC236}">
                  <a16:creationId xmlns:a16="http://schemas.microsoft.com/office/drawing/2014/main" id="{4393B439-F49F-45EE-B6F9-76B4B8440A59}"/>
                </a:ext>
              </a:extLst>
            </p:cNvPr>
            <p:cNvSpPr txBox="1">
              <a:spLocks/>
            </p:cNvSpPr>
            <p:nvPr/>
          </p:nvSpPr>
          <p:spPr>
            <a:xfrm>
              <a:off x="5318761" y="3099460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育む</a:t>
              </a:r>
              <a:endParaRPr lang="en-US" altLang="ja-JP" sz="60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  <p:sp>
          <p:nvSpPr>
            <p:cNvPr id="42" name="字幕 2">
              <a:extLst>
                <a:ext uri="{FF2B5EF4-FFF2-40B4-BE49-F238E27FC236}">
                  <a16:creationId xmlns:a16="http://schemas.microsoft.com/office/drawing/2014/main" id="{ABBB2528-D40F-4405-866C-356973AAA128}"/>
                </a:ext>
              </a:extLst>
            </p:cNvPr>
            <p:cNvSpPr txBox="1">
              <a:spLocks/>
            </p:cNvSpPr>
            <p:nvPr/>
          </p:nvSpPr>
          <p:spPr>
            <a:xfrm>
              <a:off x="5790995" y="2671376"/>
              <a:ext cx="5443869" cy="1238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輪郭サイエンス</a:t>
              </a:r>
              <a:endParaRPr lang="en-US" altLang="ja-JP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34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1954C8-0671-4C7D-AB5E-B0C482C6DE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9399B165-E7F8-4D77-848C-4CEF3692F5D9}"/>
              </a:ext>
            </a:extLst>
          </p:cNvPr>
          <p:cNvSpPr txBox="1">
            <a:spLocks/>
          </p:cNvSpPr>
          <p:nvPr/>
        </p:nvSpPr>
        <p:spPr>
          <a:xfrm>
            <a:off x="26068" y="375957"/>
            <a:ext cx="7255043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ファームプレックス ブレンド</a:t>
            </a:r>
            <a:endParaRPr lang="en-US" altLang="ja-JP" sz="4000" b="1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A3955D2C-32E6-4B33-9DC7-540807837324}"/>
              </a:ext>
            </a:extLst>
          </p:cNvPr>
          <p:cNvSpPr txBox="1">
            <a:spLocks/>
          </p:cNvSpPr>
          <p:nvPr/>
        </p:nvSpPr>
        <p:spPr>
          <a:xfrm>
            <a:off x="647089" y="1597009"/>
            <a:ext cx="6013000" cy="2110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美しい輪郭を支える働きに着目した、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r>
              <a:rPr lang="ja-JP" altLang="en-US" sz="28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ニュー スキン独自の先端サイエンスから生まれたブレンド成分。</a:t>
            </a:r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589BB1-C048-4829-8F28-D75D94B7D0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4" r="6140"/>
          <a:stretch/>
        </p:blipFill>
        <p:spPr>
          <a:xfrm>
            <a:off x="7307179" y="0"/>
            <a:ext cx="4884821" cy="68580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99B95C3-C959-4114-BF70-E70DC2354AB5}"/>
              </a:ext>
            </a:extLst>
          </p:cNvPr>
          <p:cNvGrpSpPr/>
          <p:nvPr/>
        </p:nvGrpSpPr>
        <p:grpSpPr>
          <a:xfrm>
            <a:off x="719527" y="3309987"/>
            <a:ext cx="3627367" cy="592369"/>
            <a:chOff x="556591" y="5636701"/>
            <a:chExt cx="1961322" cy="592369"/>
          </a:xfrm>
        </p:grpSpPr>
        <p:sp>
          <p:nvSpPr>
            <p:cNvPr id="9" name="矢印: 五方向 8">
              <a:extLst>
                <a:ext uri="{FF2B5EF4-FFF2-40B4-BE49-F238E27FC236}">
                  <a16:creationId xmlns:a16="http://schemas.microsoft.com/office/drawing/2014/main" id="{573C2588-954D-43E7-8468-86554446B419}"/>
                </a:ext>
              </a:extLst>
            </p:cNvPr>
            <p:cNvSpPr/>
            <p:nvPr/>
          </p:nvSpPr>
          <p:spPr>
            <a:xfrm>
              <a:off x="556591" y="5636701"/>
              <a:ext cx="1961322" cy="538812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3399"/>
                </a:solidFill>
              </a:endParaRPr>
            </a:p>
          </p:txBody>
        </p:sp>
        <p:sp>
          <p:nvSpPr>
            <p:cNvPr id="10" name="字幕 2">
              <a:extLst>
                <a:ext uri="{FF2B5EF4-FFF2-40B4-BE49-F238E27FC236}">
                  <a16:creationId xmlns:a16="http://schemas.microsoft.com/office/drawing/2014/main" id="{8DEB4E73-E765-422D-A74D-8E04F206004B}"/>
                </a:ext>
              </a:extLst>
            </p:cNvPr>
            <p:cNvSpPr txBox="1">
              <a:spLocks/>
            </p:cNvSpPr>
            <p:nvPr/>
          </p:nvSpPr>
          <p:spPr>
            <a:xfrm>
              <a:off x="556591" y="5690258"/>
              <a:ext cx="1623268" cy="5388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solidFill>
                    <a:schemeClr val="bg1"/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弾むようなハリ</a:t>
              </a:r>
              <a:endParaRPr lang="en-US" altLang="ja-JP" sz="2800" dirty="0">
                <a:solidFill>
                  <a:schemeClr val="bg1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endParaRPr>
            </a:p>
          </p:txBody>
        </p:sp>
      </p:grpSp>
      <p:sp>
        <p:nvSpPr>
          <p:cNvPr id="11" name="字幕 2">
            <a:extLst>
              <a:ext uri="{FF2B5EF4-FFF2-40B4-BE49-F238E27FC236}">
                <a16:creationId xmlns:a16="http://schemas.microsoft.com/office/drawing/2014/main" id="{1A1CF6E0-3257-4C2E-AAC5-BF41FA04A799}"/>
              </a:ext>
            </a:extLst>
          </p:cNvPr>
          <p:cNvSpPr txBox="1">
            <a:spLocks/>
          </p:cNvSpPr>
          <p:nvPr/>
        </p:nvSpPr>
        <p:spPr>
          <a:xfrm>
            <a:off x="2293203" y="3742750"/>
            <a:ext cx="5224263" cy="2110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28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pPr algn="l"/>
            <a:endParaRPr lang="en-US" altLang="ja-JP" sz="40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CB5FE52-3678-4168-B319-0AAA2AAA1479}"/>
              </a:ext>
            </a:extLst>
          </p:cNvPr>
          <p:cNvGrpSpPr/>
          <p:nvPr/>
        </p:nvGrpSpPr>
        <p:grpSpPr>
          <a:xfrm>
            <a:off x="719526" y="4379308"/>
            <a:ext cx="5574947" cy="592369"/>
            <a:chOff x="556591" y="5636701"/>
            <a:chExt cx="1881818" cy="592369"/>
          </a:xfrm>
        </p:grpSpPr>
        <p:sp>
          <p:nvSpPr>
            <p:cNvPr id="13" name="矢印: 五方向 12">
              <a:extLst>
                <a:ext uri="{FF2B5EF4-FFF2-40B4-BE49-F238E27FC236}">
                  <a16:creationId xmlns:a16="http://schemas.microsoft.com/office/drawing/2014/main" id="{D1471986-823B-4F95-A40A-4C9E58F8DFC0}"/>
                </a:ext>
              </a:extLst>
            </p:cNvPr>
            <p:cNvSpPr/>
            <p:nvPr/>
          </p:nvSpPr>
          <p:spPr>
            <a:xfrm>
              <a:off x="556591" y="5636701"/>
              <a:ext cx="1881818" cy="538812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3399"/>
                </a:solidFill>
              </a:endParaRPr>
            </a:p>
          </p:txBody>
        </p:sp>
        <p:sp>
          <p:nvSpPr>
            <p:cNvPr id="14" name="字幕 2">
              <a:extLst>
                <a:ext uri="{FF2B5EF4-FFF2-40B4-BE49-F238E27FC236}">
                  <a16:creationId xmlns:a16="http://schemas.microsoft.com/office/drawing/2014/main" id="{E0855572-A241-46BC-8346-DD72A757E2D4}"/>
                </a:ext>
              </a:extLst>
            </p:cNvPr>
            <p:cNvSpPr txBox="1">
              <a:spLocks/>
            </p:cNvSpPr>
            <p:nvPr/>
          </p:nvSpPr>
          <p:spPr>
            <a:xfrm>
              <a:off x="556591" y="5690258"/>
              <a:ext cx="1722242" cy="5388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800" dirty="0">
                  <a:solidFill>
                    <a:schemeClr val="bg1"/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キメとツヤに満ちた立体感</a:t>
              </a:r>
              <a:r>
                <a:rPr lang="ja-JP" altLang="en-US" sz="1200" dirty="0">
                  <a:solidFill>
                    <a:schemeClr val="bg1"/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*</a:t>
              </a:r>
              <a:r>
                <a:rPr lang="en-US" altLang="ja-JP" sz="1200" dirty="0">
                  <a:solidFill>
                    <a:schemeClr val="bg1"/>
                  </a:solidFill>
                  <a:latin typeface="小塚ゴシック Pr6N R" panose="020B0400000000000000" pitchFamily="34" charset="-128"/>
                  <a:ea typeface="小塚ゴシック Pr6N R" panose="020B0400000000000000" pitchFamily="34" charset="-128"/>
                </a:rPr>
                <a:t>1</a:t>
              </a:r>
            </a:p>
          </p:txBody>
        </p:sp>
      </p:grpSp>
      <p:sp>
        <p:nvSpPr>
          <p:cNvPr id="16" name="字幕 2">
            <a:extLst>
              <a:ext uri="{FF2B5EF4-FFF2-40B4-BE49-F238E27FC236}">
                <a16:creationId xmlns:a16="http://schemas.microsoft.com/office/drawing/2014/main" id="{83320A36-12E5-48B0-96A4-E5B901FB4D88}"/>
              </a:ext>
            </a:extLst>
          </p:cNvPr>
          <p:cNvSpPr txBox="1">
            <a:spLocks/>
          </p:cNvSpPr>
          <p:nvPr/>
        </p:nvSpPr>
        <p:spPr>
          <a:xfrm>
            <a:off x="576414" y="5496024"/>
            <a:ext cx="3885043" cy="63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000" b="1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上がる</a:t>
            </a:r>
            <a:r>
              <a:rPr lang="en-US" altLang="ja-JP" sz="1200" b="1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*2</a:t>
            </a:r>
            <a:r>
              <a:rPr lang="ja-JP" altLang="en-US" sz="4000" b="1" dirty="0">
                <a:solidFill>
                  <a:srgbClr val="FF3399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美肌へ</a:t>
            </a:r>
            <a:endParaRPr lang="en-US" altLang="ja-JP" sz="4000" b="1" dirty="0">
              <a:solidFill>
                <a:srgbClr val="FF3399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D2C753-F430-4965-9382-9692BB666584}"/>
              </a:ext>
            </a:extLst>
          </p:cNvPr>
          <p:cNvSpPr txBox="1"/>
          <p:nvPr/>
        </p:nvSpPr>
        <p:spPr>
          <a:xfrm>
            <a:off x="8619460" y="6396335"/>
            <a:ext cx="357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*1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うるおい効果によるツヤ感で立体的に見せる。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  <a:p>
            <a:r>
              <a:rPr lang="en-US" altLang="ja-JP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*2</a:t>
            </a:r>
            <a:r>
              <a:rPr lang="ja-JP" altLang="en-US" sz="1200" dirty="0"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 お手入れ時の気持ちのこと。</a:t>
            </a:r>
            <a:endParaRPr lang="en-US" altLang="ja-JP" sz="1200" dirty="0"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53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2_020 xmlns="15e4c3d0-d31e-4afa-910b-8e6505f5da3e" xsi:nil="true"/>
    <_ip_UnifiedCompliancePolicyUIAction xmlns="http://schemas.microsoft.com/sharepoint/v3" xsi:nil="true"/>
    <_ip_UnifiedCompliancePolicyProperties xmlns="http://schemas.microsoft.com/sharepoint/v3" xsi:nil="true"/>
    <TaxCatchAll xmlns="d117520f-80a2-40e6-a6a8-3ee6fb5de8d8" xsi:nil="true"/>
    <lcf76f155ced4ddcb4097134ff3c332f xmlns="15e4c3d0-d31e-4afa-910b-8e6505f5da3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D5E9B2C08F345409EE4D3463AC0A5EF" ma:contentTypeVersion="19" ma:contentTypeDescription="新しいドキュメントを作成します。" ma:contentTypeScope="" ma:versionID="03ccd29d7f63b06d5dc61e62caf68aad">
  <xsd:schema xmlns:xsd="http://www.w3.org/2001/XMLSchema" xmlns:xs="http://www.w3.org/2001/XMLSchema" xmlns:p="http://schemas.microsoft.com/office/2006/metadata/properties" xmlns:ns1="http://schemas.microsoft.com/sharepoint/v3" xmlns:ns2="15e4c3d0-d31e-4afa-910b-8e6505f5da3e" xmlns:ns3="4413b6af-c24a-4846-b129-151ba3fea5cc" xmlns:ns4="d117520f-80a2-40e6-a6a8-3ee6fb5de8d8" targetNamespace="http://schemas.microsoft.com/office/2006/metadata/properties" ma:root="true" ma:fieldsID="5a77d4902674170839d726f1f0c63c1e" ns1:_="" ns2:_="" ns3:_="" ns4:_="">
    <xsd:import namespace="http://schemas.microsoft.com/sharepoint/v3"/>
    <xsd:import namespace="15e4c3d0-d31e-4afa-910b-8e6505f5da3e"/>
    <xsd:import namespace="4413b6af-c24a-4846-b129-151ba3fea5cc"/>
    <xsd:import namespace="d117520f-80a2-40e6-a6a8-3ee6fb5de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x0032_020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4c3d0-d31e-4afa-910b-8e6505f5d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032_020" ma:index="17" nillable="true" ma:displayName="2020" ma:format="Dropdown" ma:internalName="_x0032_020">
      <xsd:simpleType>
        <xsd:restriction base="dms:Text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画像タグ" ma:readOnly="false" ma:fieldId="{5cf76f15-5ced-4ddc-b409-7134ff3c332f}" ma:taxonomyMulti="true" ma:sspId="e044233d-9ec5-4d42-8f30-126b46c90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3b6af-c24a-4846-b129-151ba3fea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7520f-80a2-40e6-a6a8-3ee6fb5de8d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b0b004ee-7d59-49d7-8d36-bad0fbf6fee9}" ma:internalName="TaxCatchAll" ma:showField="CatchAllData" ma:web="4413b6af-c24a-4846-b129-151ba3fea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B1068-4243-4F55-A0E5-C11610F2A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C97B8-8F45-4E00-9BAA-D643B41A7094}">
  <ds:schemaRefs>
    <ds:schemaRef ds:uri="15e4c3d0-d31e-4afa-910b-8e6505f5da3e"/>
    <ds:schemaRef ds:uri="http://purl.org/dc/elements/1.1/"/>
    <ds:schemaRef ds:uri="http://schemas.openxmlformats.org/package/2006/metadata/core-properties"/>
    <ds:schemaRef ds:uri="http://www.w3.org/XML/1998/namespace"/>
    <ds:schemaRef ds:uri="4413b6af-c24a-4846-b129-151ba3fea5c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117520f-80a2-40e6-a6a8-3ee6fb5de8d8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63F01A4-8EE4-48BF-A624-63C0D0B41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5e4c3d0-d31e-4afa-910b-8e6505f5da3e"/>
    <ds:schemaRef ds:uri="4413b6af-c24a-4846-b129-151ba3fea5cc"/>
    <ds:schemaRef ds:uri="d117520f-80a2-40e6-a6a8-3ee6fb5de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ワイド画面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ＭＳ Ｐゴシック</vt:lpstr>
      <vt:lpstr>小塚ゴシック Pr6N R</vt:lpstr>
      <vt:lpstr>游ゴシック</vt:lpstr>
      <vt:lpstr>游ゴシック Light</vt:lpstr>
      <vt:lpstr>Arial</vt:lpstr>
      <vt:lpstr>Freeland</vt:lpstr>
      <vt:lpstr>Verlag Book</vt:lpstr>
      <vt:lpstr>Office テーマ</vt:lpstr>
      <vt:lpstr>ageLOC® トゥルー フェイス エッセンス プラス  製品トレーニング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ageLOC® トゥルー フェイス エッセンス プラス  製品トレーニング</dc:title>
  <dc:creator/>
  <cp:lastModifiedBy/>
  <cp:revision>2</cp:revision>
  <dcterms:modified xsi:type="dcterms:W3CDTF">2022-03-11T05:02:42Z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0x0101001D5E9B2C08F345409EE4D3463AC0A5EF</vt:lpwstr>
  </property>
  <property fmtid="{D5CDD505-2E9C-101B-9397-08002B2CF9AE}" pid="3" name="MediaServiceImageTags">
    <vt:lpwstr/>
  </property>
</Properties>
</file>